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75" r:id="rId4"/>
    <p:sldId id="258" r:id="rId5"/>
    <p:sldId id="259" r:id="rId6"/>
    <p:sldId id="260" r:id="rId7"/>
    <p:sldId id="261" r:id="rId8"/>
    <p:sldId id="262" r:id="rId9"/>
    <p:sldId id="263" r:id="rId10"/>
    <p:sldId id="264" r:id="rId11"/>
    <p:sldId id="265" r:id="rId12"/>
    <p:sldId id="266" r:id="rId13"/>
    <p:sldId id="267" r:id="rId14"/>
    <p:sldId id="268" r:id="rId15"/>
    <p:sldId id="269" r:id="rId16"/>
    <p:sldId id="274" r:id="rId17"/>
    <p:sldId id="270" r:id="rId18"/>
    <p:sldId id="271" r:id="rId19"/>
    <p:sldId id="272" r:id="rId20"/>
    <p:sldId id="273"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6208"/>
  </p:normalViewPr>
  <p:slideViewPr>
    <p:cSldViewPr snapToGrid="0" snapToObjects="1">
      <p:cViewPr>
        <p:scale>
          <a:sx n="60" d="100"/>
          <a:sy n="60" d="100"/>
        </p:scale>
        <p:origin x="-1522" y="-68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8/17/2020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8/17/2020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8/17/2020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8/17/2020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8/17/2020</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F50FD1-9022-E244-A0F7-4B805F602C4B}"/>
              </a:ext>
            </a:extLst>
          </p:cNvPr>
          <p:cNvSpPr>
            <a:spLocks noGrp="1"/>
          </p:cNvSpPr>
          <p:nvPr>
            <p:ph type="ctrTitle"/>
          </p:nvPr>
        </p:nvSpPr>
        <p:spPr/>
        <p:txBody>
          <a:bodyPr>
            <a:normAutofit fontScale="90000"/>
          </a:bodyPr>
          <a:lstStyle/>
          <a:p>
            <a:r>
              <a:rPr lang="en-US" sz="6000" dirty="0"/>
              <a:t>L.E.A.</a:t>
            </a:r>
            <a:r>
              <a:rPr lang="en-US" sz="10700" dirty="0">
                <a:highlight>
                  <a:srgbClr val="C0C0C0"/>
                </a:highlight>
              </a:rPr>
              <a:t>R.</a:t>
            </a:r>
            <a:r>
              <a:rPr lang="en-US" sz="6000" dirty="0"/>
              <a:t>N. Evangelism Means to:</a:t>
            </a:r>
            <a:br>
              <a:rPr lang="en-US" sz="6000" dirty="0"/>
            </a:br>
            <a:r>
              <a:rPr lang="en-US" sz="7200" b="1" dirty="0">
                <a:sym typeface="Wingdings" pitchFamily="2" charset="2"/>
              </a:rPr>
              <a:t>-</a:t>
            </a:r>
            <a:r>
              <a:rPr lang="en-US" sz="7200" b="1" dirty="0"/>
              <a:t>RELAY-</a:t>
            </a:r>
          </a:p>
        </p:txBody>
      </p:sp>
      <p:sp>
        <p:nvSpPr>
          <p:cNvPr id="3" name="Subtitle 2">
            <a:extLst>
              <a:ext uri="{FF2B5EF4-FFF2-40B4-BE49-F238E27FC236}">
                <a16:creationId xmlns:a16="http://schemas.microsoft.com/office/drawing/2014/main" xmlns="" id="{D1ED9F53-B4DE-D843-ADCC-1E612A2D88C3}"/>
              </a:ext>
            </a:extLst>
          </p:cNvPr>
          <p:cNvSpPr>
            <a:spLocks noGrp="1"/>
          </p:cNvSpPr>
          <p:nvPr>
            <p:ph type="subTitle" idx="1"/>
          </p:nvPr>
        </p:nvSpPr>
        <p:spPr/>
        <p:txBody>
          <a:bodyPr>
            <a:normAutofit/>
          </a:bodyPr>
          <a:lstStyle/>
          <a:p>
            <a:r>
              <a:rPr lang="en-US" sz="2800" dirty="0" smtClean="0"/>
              <a:t>Relay some aspect of your </a:t>
            </a:r>
            <a:r>
              <a:rPr lang="en-US" sz="2800" u="sng" dirty="0" smtClean="0"/>
              <a:t>faith</a:t>
            </a:r>
            <a:r>
              <a:rPr lang="en-US" sz="2800" dirty="0" smtClean="0"/>
              <a:t> journey that includes the gospel message </a:t>
            </a:r>
            <a:endParaRPr lang="en-US" sz="2800" dirty="0"/>
          </a:p>
        </p:txBody>
      </p:sp>
    </p:spTree>
    <p:extLst>
      <p:ext uri="{BB962C8B-B14F-4D97-AF65-F5344CB8AC3E}">
        <p14:creationId xmlns:p14="http://schemas.microsoft.com/office/powerpoint/2010/main" val="11009055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95A048-66A4-1E40-BD88-2B6D07AE690A}"/>
              </a:ext>
            </a:extLst>
          </p:cNvPr>
          <p:cNvSpPr>
            <a:spLocks noGrp="1"/>
          </p:cNvSpPr>
          <p:nvPr>
            <p:ph type="title"/>
          </p:nvPr>
        </p:nvSpPr>
        <p:spPr>
          <a:xfrm>
            <a:off x="913775" y="618517"/>
            <a:ext cx="10364451" cy="1147221"/>
          </a:xfrm>
        </p:spPr>
        <p:txBody>
          <a:bodyPr/>
          <a:lstStyle/>
          <a:p>
            <a:r>
              <a:rPr lang="en-US" u="sng" dirty="0"/>
              <a:t>What does it mean to be saved?</a:t>
            </a:r>
          </a:p>
        </p:txBody>
      </p:sp>
      <p:sp>
        <p:nvSpPr>
          <p:cNvPr id="3" name="Content Placeholder 2">
            <a:extLst>
              <a:ext uri="{FF2B5EF4-FFF2-40B4-BE49-F238E27FC236}">
                <a16:creationId xmlns:a16="http://schemas.microsoft.com/office/drawing/2014/main" xmlns="" id="{11BC8382-54CB-4D41-B368-0D9EC4DB0652}"/>
              </a:ext>
            </a:extLst>
          </p:cNvPr>
          <p:cNvSpPr>
            <a:spLocks noGrp="1"/>
          </p:cNvSpPr>
          <p:nvPr>
            <p:ph sz="quarter" idx="13"/>
          </p:nvPr>
        </p:nvSpPr>
        <p:spPr>
          <a:xfrm>
            <a:off x="913774" y="1597572"/>
            <a:ext cx="10363826" cy="4193627"/>
          </a:xfrm>
        </p:spPr>
        <p:txBody>
          <a:bodyPr>
            <a:noAutofit/>
          </a:bodyPr>
          <a:lstStyle/>
          <a:p>
            <a:pPr lvl="0"/>
            <a:r>
              <a:rPr lang="en-US" sz="2800" dirty="0"/>
              <a:t>We believe on the lord </a:t>
            </a:r>
            <a:r>
              <a:rPr lang="en-US" sz="2800" dirty="0" err="1"/>
              <a:t>jesus</a:t>
            </a:r>
            <a:r>
              <a:rPr lang="en-US" sz="2800" dirty="0"/>
              <a:t> Christ and have asked him to </a:t>
            </a:r>
            <a:r>
              <a:rPr lang="en-US" sz="2800" u="sng" dirty="0"/>
              <a:t>forgive</a:t>
            </a:r>
            <a:r>
              <a:rPr lang="en-US" sz="2800" dirty="0"/>
              <a:t> us of the things in our lives that are not pleasing to god.</a:t>
            </a:r>
          </a:p>
          <a:p>
            <a:pPr lvl="0"/>
            <a:r>
              <a:rPr lang="en-US" sz="2800" dirty="0"/>
              <a:t>We accept god’s forgiveness of sin through the </a:t>
            </a:r>
            <a:r>
              <a:rPr lang="en-US" sz="2800" u="sng" dirty="0"/>
              <a:t>sacrifice</a:t>
            </a:r>
            <a:r>
              <a:rPr lang="en-US" sz="2800" dirty="0"/>
              <a:t> of his son </a:t>
            </a:r>
            <a:r>
              <a:rPr lang="en-US" sz="2800" dirty="0" err="1"/>
              <a:t>jesus</a:t>
            </a:r>
            <a:r>
              <a:rPr lang="en-US" sz="2800" dirty="0"/>
              <a:t> Christ on the cross, and ask Jesus to become the lord of our lives—to </a:t>
            </a:r>
            <a:r>
              <a:rPr lang="en-US" sz="2800" u="sng" dirty="0"/>
              <a:t>lead</a:t>
            </a:r>
            <a:r>
              <a:rPr lang="en-US" sz="2800" dirty="0"/>
              <a:t> us in the right way</a:t>
            </a:r>
          </a:p>
          <a:p>
            <a:pPr lvl="0"/>
            <a:r>
              <a:rPr lang="en-US" sz="2800" dirty="0"/>
              <a:t>We will be saved from eternal </a:t>
            </a:r>
            <a:r>
              <a:rPr lang="en-US" sz="2800" u="sng" dirty="0"/>
              <a:t>separation</a:t>
            </a:r>
            <a:r>
              <a:rPr lang="en-US" sz="2800" dirty="0"/>
              <a:t> from god that comes to those who reject god’s son, </a:t>
            </a:r>
            <a:r>
              <a:rPr lang="en-US" sz="2800" dirty="0" err="1"/>
              <a:t>jesus</a:t>
            </a:r>
            <a:r>
              <a:rPr lang="en-US" sz="2800" dirty="0"/>
              <a:t> </a:t>
            </a:r>
            <a:r>
              <a:rPr lang="en-US" sz="2800" dirty="0" err="1"/>
              <a:t>christ</a:t>
            </a:r>
            <a:r>
              <a:rPr lang="en-US" sz="2800" dirty="0"/>
              <a:t>.</a:t>
            </a:r>
          </a:p>
        </p:txBody>
      </p:sp>
    </p:spTree>
    <p:extLst>
      <p:ext uri="{BB962C8B-B14F-4D97-AF65-F5344CB8AC3E}">
        <p14:creationId xmlns:p14="http://schemas.microsoft.com/office/powerpoint/2010/main" val="34904640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95A048-66A4-1E40-BD88-2B6D07AE690A}"/>
              </a:ext>
            </a:extLst>
          </p:cNvPr>
          <p:cNvSpPr>
            <a:spLocks noGrp="1"/>
          </p:cNvSpPr>
          <p:nvPr>
            <p:ph type="title"/>
          </p:nvPr>
        </p:nvSpPr>
        <p:spPr>
          <a:xfrm>
            <a:off x="913775" y="618517"/>
            <a:ext cx="10364451" cy="1147221"/>
          </a:xfrm>
        </p:spPr>
        <p:txBody>
          <a:bodyPr/>
          <a:lstStyle/>
          <a:p>
            <a:r>
              <a:rPr lang="en-US" dirty="0"/>
              <a:t>A prayer for </a:t>
            </a:r>
            <a:r>
              <a:rPr lang="en-US" u="sng" dirty="0"/>
              <a:t>salvation</a:t>
            </a:r>
          </a:p>
        </p:txBody>
      </p:sp>
      <p:sp>
        <p:nvSpPr>
          <p:cNvPr id="3" name="Content Placeholder 2">
            <a:extLst>
              <a:ext uri="{FF2B5EF4-FFF2-40B4-BE49-F238E27FC236}">
                <a16:creationId xmlns:a16="http://schemas.microsoft.com/office/drawing/2014/main" xmlns="" id="{11BC8382-54CB-4D41-B368-0D9EC4DB0652}"/>
              </a:ext>
            </a:extLst>
          </p:cNvPr>
          <p:cNvSpPr>
            <a:spLocks noGrp="1"/>
          </p:cNvSpPr>
          <p:nvPr>
            <p:ph sz="quarter" idx="13"/>
          </p:nvPr>
        </p:nvSpPr>
        <p:spPr>
          <a:xfrm>
            <a:off x="913774" y="1597572"/>
            <a:ext cx="10363826" cy="4193627"/>
          </a:xfrm>
        </p:spPr>
        <p:txBody>
          <a:bodyPr>
            <a:noAutofit/>
          </a:bodyPr>
          <a:lstStyle/>
          <a:p>
            <a:pPr lvl="0"/>
            <a:r>
              <a:rPr lang="en-US" sz="2800" dirty="0"/>
              <a:t>After sharing, you can ask: “Have you ever had an </a:t>
            </a:r>
            <a:r>
              <a:rPr lang="en-US" sz="2800" u="sng" dirty="0"/>
              <a:t>experience</a:t>
            </a:r>
            <a:r>
              <a:rPr lang="en-US" sz="2800" dirty="0"/>
              <a:t> with </a:t>
            </a:r>
            <a:r>
              <a:rPr lang="en-US" sz="2800" dirty="0" err="1"/>
              <a:t>jesus</a:t>
            </a:r>
            <a:r>
              <a:rPr lang="en-US" sz="2800" dirty="0"/>
              <a:t> </a:t>
            </a:r>
            <a:r>
              <a:rPr lang="en-US" sz="2800" dirty="0" err="1"/>
              <a:t>christ</a:t>
            </a:r>
            <a:r>
              <a:rPr lang="en-US" sz="2800" dirty="0"/>
              <a:t> like that?” If they say “no” you can ask, “Would you like to?” If they say yes, here is a simple prayer of salvation:</a:t>
            </a:r>
          </a:p>
          <a:p>
            <a:pPr marL="0" lvl="0" indent="0">
              <a:buNone/>
            </a:pPr>
            <a:endParaRPr lang="en-US" sz="2800" dirty="0"/>
          </a:p>
          <a:p>
            <a:pPr marL="0" indent="0" algn="ctr">
              <a:buNone/>
            </a:pPr>
            <a:r>
              <a:rPr lang="en-US" sz="2400" i="1" dirty="0"/>
              <a:t>“Dear Jesus, here I am. I’m not perfect; I am a sinner. I ask you to come into my heart and forgive me of my sins. Please be the Lord of my life; and lead me all the days of my life. In Jesus’ name, Amen.”</a:t>
            </a:r>
            <a:endParaRPr lang="en-US" sz="2400" dirty="0"/>
          </a:p>
        </p:txBody>
      </p:sp>
    </p:spTree>
    <p:extLst>
      <p:ext uri="{BB962C8B-B14F-4D97-AF65-F5344CB8AC3E}">
        <p14:creationId xmlns:p14="http://schemas.microsoft.com/office/powerpoint/2010/main" val="12166937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95A048-66A4-1E40-BD88-2B6D07AE690A}"/>
              </a:ext>
            </a:extLst>
          </p:cNvPr>
          <p:cNvSpPr>
            <a:spLocks noGrp="1"/>
          </p:cNvSpPr>
          <p:nvPr>
            <p:ph type="title"/>
          </p:nvPr>
        </p:nvSpPr>
        <p:spPr>
          <a:xfrm>
            <a:off x="913775" y="618517"/>
            <a:ext cx="10364451" cy="1147221"/>
          </a:xfrm>
        </p:spPr>
        <p:txBody>
          <a:bodyPr/>
          <a:lstStyle/>
          <a:p>
            <a:r>
              <a:rPr lang="en-US" u="sng" dirty="0"/>
              <a:t>A prayer for salvation</a:t>
            </a:r>
          </a:p>
        </p:txBody>
      </p:sp>
      <p:sp>
        <p:nvSpPr>
          <p:cNvPr id="3" name="Content Placeholder 2">
            <a:extLst>
              <a:ext uri="{FF2B5EF4-FFF2-40B4-BE49-F238E27FC236}">
                <a16:creationId xmlns:a16="http://schemas.microsoft.com/office/drawing/2014/main" xmlns="" id="{11BC8382-54CB-4D41-B368-0D9EC4DB0652}"/>
              </a:ext>
            </a:extLst>
          </p:cNvPr>
          <p:cNvSpPr>
            <a:spLocks noGrp="1"/>
          </p:cNvSpPr>
          <p:nvPr>
            <p:ph sz="quarter" idx="13"/>
          </p:nvPr>
        </p:nvSpPr>
        <p:spPr>
          <a:xfrm>
            <a:off x="913774" y="1597572"/>
            <a:ext cx="10363826" cy="4193627"/>
          </a:xfrm>
        </p:spPr>
        <p:txBody>
          <a:bodyPr>
            <a:noAutofit/>
          </a:bodyPr>
          <a:lstStyle/>
          <a:p>
            <a:pPr lvl="0"/>
            <a:r>
              <a:rPr lang="en-US" sz="2800" dirty="0"/>
              <a:t>The exact words of the prayer are not as important as the intent of the </a:t>
            </a:r>
            <a:r>
              <a:rPr lang="en-US" sz="2800" u="sng" dirty="0"/>
              <a:t>heart</a:t>
            </a:r>
            <a:r>
              <a:rPr lang="en-US" sz="2800" dirty="0"/>
              <a:t>. When someone prays with sincerity, they will have an encounter with God.</a:t>
            </a:r>
            <a:endParaRPr lang="en-US" sz="2400" dirty="0"/>
          </a:p>
        </p:txBody>
      </p:sp>
    </p:spTree>
    <p:extLst>
      <p:ext uri="{BB962C8B-B14F-4D97-AF65-F5344CB8AC3E}">
        <p14:creationId xmlns:p14="http://schemas.microsoft.com/office/powerpoint/2010/main" val="29009374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95A048-66A4-1E40-BD88-2B6D07AE690A}"/>
              </a:ext>
            </a:extLst>
          </p:cNvPr>
          <p:cNvSpPr>
            <a:spLocks noGrp="1"/>
          </p:cNvSpPr>
          <p:nvPr>
            <p:ph type="title"/>
          </p:nvPr>
        </p:nvSpPr>
        <p:spPr>
          <a:xfrm>
            <a:off x="913775" y="618517"/>
            <a:ext cx="10364451" cy="1147221"/>
          </a:xfrm>
        </p:spPr>
        <p:txBody>
          <a:bodyPr/>
          <a:lstStyle/>
          <a:p>
            <a:r>
              <a:rPr lang="en-US" dirty="0"/>
              <a:t>Becoming a link in a </a:t>
            </a:r>
            <a:r>
              <a:rPr lang="en-US" u="sng" dirty="0"/>
              <a:t>chain</a:t>
            </a:r>
          </a:p>
        </p:txBody>
      </p:sp>
      <p:sp>
        <p:nvSpPr>
          <p:cNvPr id="3" name="Content Placeholder 2">
            <a:extLst>
              <a:ext uri="{FF2B5EF4-FFF2-40B4-BE49-F238E27FC236}">
                <a16:creationId xmlns:a16="http://schemas.microsoft.com/office/drawing/2014/main" xmlns="" id="{11BC8382-54CB-4D41-B368-0D9EC4DB0652}"/>
              </a:ext>
            </a:extLst>
          </p:cNvPr>
          <p:cNvSpPr>
            <a:spLocks noGrp="1"/>
          </p:cNvSpPr>
          <p:nvPr>
            <p:ph sz="quarter" idx="13"/>
          </p:nvPr>
        </p:nvSpPr>
        <p:spPr>
          <a:xfrm>
            <a:off x="913774" y="1597572"/>
            <a:ext cx="10363826" cy="4193627"/>
          </a:xfrm>
        </p:spPr>
        <p:txBody>
          <a:bodyPr>
            <a:noAutofit/>
          </a:bodyPr>
          <a:lstStyle/>
          <a:p>
            <a:pPr lvl="0"/>
            <a:r>
              <a:rPr lang="en-US" sz="2800" dirty="0"/>
              <a:t>Many encounters are often needed before someone can make a true </a:t>
            </a:r>
            <a:r>
              <a:rPr lang="en-US" sz="2800" u="sng" dirty="0"/>
              <a:t>decision</a:t>
            </a:r>
            <a:r>
              <a:rPr lang="en-US" sz="2800" dirty="0"/>
              <a:t> for Christ.</a:t>
            </a:r>
          </a:p>
          <a:p>
            <a:pPr lvl="1"/>
            <a:r>
              <a:rPr lang="en-US" sz="2200" dirty="0"/>
              <a:t>It is the most important decision of their life!!!</a:t>
            </a:r>
          </a:p>
          <a:p>
            <a:r>
              <a:rPr lang="en-US" sz="2400" dirty="0"/>
              <a:t>We must realize there is only one soul-winner = </a:t>
            </a:r>
            <a:r>
              <a:rPr lang="en-US" sz="2400" b="1" u="sng" dirty="0"/>
              <a:t>Jesus Christ</a:t>
            </a:r>
          </a:p>
          <a:p>
            <a:r>
              <a:rPr lang="en-US" sz="2400" dirty="0"/>
              <a:t>We are called to scatter the </a:t>
            </a:r>
            <a:r>
              <a:rPr lang="en-US" sz="2400" u="sng" dirty="0"/>
              <a:t>seed</a:t>
            </a:r>
            <a:r>
              <a:rPr lang="en-US" sz="2400" dirty="0"/>
              <a:t> and let god take care of the rest</a:t>
            </a:r>
          </a:p>
          <a:p>
            <a:r>
              <a:rPr lang="en-US" sz="2400" dirty="0"/>
              <a:t>We are a link in God’s spiritual </a:t>
            </a:r>
            <a:r>
              <a:rPr lang="en-US" sz="2400" u="sng" dirty="0"/>
              <a:t>chain</a:t>
            </a:r>
            <a:r>
              <a:rPr lang="en-US" sz="2400" dirty="0"/>
              <a:t>…</a:t>
            </a:r>
          </a:p>
        </p:txBody>
      </p:sp>
    </p:spTree>
    <p:extLst>
      <p:ext uri="{BB962C8B-B14F-4D97-AF65-F5344CB8AC3E}">
        <p14:creationId xmlns:p14="http://schemas.microsoft.com/office/powerpoint/2010/main" val="19377629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95A048-66A4-1E40-BD88-2B6D07AE690A}"/>
              </a:ext>
            </a:extLst>
          </p:cNvPr>
          <p:cNvSpPr>
            <a:spLocks noGrp="1"/>
          </p:cNvSpPr>
          <p:nvPr>
            <p:ph type="title"/>
          </p:nvPr>
        </p:nvSpPr>
        <p:spPr>
          <a:xfrm>
            <a:off x="913775" y="618517"/>
            <a:ext cx="10364451" cy="1147221"/>
          </a:xfrm>
        </p:spPr>
        <p:txBody>
          <a:bodyPr/>
          <a:lstStyle/>
          <a:p>
            <a:r>
              <a:rPr lang="en-US" u="sng" dirty="0"/>
              <a:t>Some more questions</a:t>
            </a:r>
          </a:p>
        </p:txBody>
      </p:sp>
      <p:sp>
        <p:nvSpPr>
          <p:cNvPr id="3" name="Content Placeholder 2">
            <a:extLst>
              <a:ext uri="{FF2B5EF4-FFF2-40B4-BE49-F238E27FC236}">
                <a16:creationId xmlns:a16="http://schemas.microsoft.com/office/drawing/2014/main" xmlns="" id="{11BC8382-54CB-4D41-B368-0D9EC4DB0652}"/>
              </a:ext>
            </a:extLst>
          </p:cNvPr>
          <p:cNvSpPr>
            <a:spLocks noGrp="1"/>
          </p:cNvSpPr>
          <p:nvPr>
            <p:ph sz="quarter" idx="13"/>
          </p:nvPr>
        </p:nvSpPr>
        <p:spPr>
          <a:xfrm>
            <a:off x="913774" y="1597572"/>
            <a:ext cx="10363826" cy="4193627"/>
          </a:xfrm>
        </p:spPr>
        <p:txBody>
          <a:bodyPr>
            <a:noAutofit/>
          </a:bodyPr>
          <a:lstStyle/>
          <a:p>
            <a:pPr lvl="0"/>
            <a:r>
              <a:rPr lang="en-US" sz="2800" dirty="0"/>
              <a:t>“Do you like your </a:t>
            </a:r>
            <a:r>
              <a:rPr lang="en-US" sz="2800" u="sng" dirty="0"/>
              <a:t>life</a:t>
            </a:r>
            <a:r>
              <a:rPr lang="en-US" sz="2800" dirty="0"/>
              <a:t> right now?”</a:t>
            </a:r>
          </a:p>
          <a:p>
            <a:pPr lvl="0"/>
            <a:r>
              <a:rPr lang="en-US" sz="2800" dirty="0"/>
              <a:t>“Are you really </a:t>
            </a:r>
            <a:r>
              <a:rPr lang="en-US" sz="2800" u="sng" dirty="0"/>
              <a:t>happy</a:t>
            </a:r>
            <a:r>
              <a:rPr lang="en-US" sz="2800" dirty="0"/>
              <a:t> where you are?”</a:t>
            </a:r>
          </a:p>
          <a:p>
            <a:pPr lvl="0"/>
            <a:r>
              <a:rPr lang="en-US" sz="2800" dirty="0"/>
              <a:t>“Do you ever think about </a:t>
            </a:r>
            <a:r>
              <a:rPr lang="en-US" sz="2800" u="sng" dirty="0"/>
              <a:t>spiritual</a:t>
            </a:r>
            <a:r>
              <a:rPr lang="en-US" sz="2800" dirty="0"/>
              <a:t> issues?”</a:t>
            </a:r>
          </a:p>
          <a:p>
            <a:pPr lvl="0"/>
            <a:r>
              <a:rPr lang="en-US" sz="2800" dirty="0"/>
              <a:t>“You look like you could use a </a:t>
            </a:r>
            <a:r>
              <a:rPr lang="en-US" sz="2800" u="sng" dirty="0"/>
              <a:t>friend</a:t>
            </a:r>
            <a:r>
              <a:rPr lang="en-US" sz="2800" dirty="0"/>
              <a:t>.”</a:t>
            </a:r>
          </a:p>
          <a:p>
            <a:pPr lvl="0"/>
            <a:r>
              <a:rPr lang="en-US" sz="2800" dirty="0"/>
              <a:t>“What’s the </a:t>
            </a:r>
            <a:r>
              <a:rPr lang="en-US" sz="2800" u="sng" dirty="0"/>
              <a:t>hardest</a:t>
            </a:r>
            <a:r>
              <a:rPr lang="en-US" sz="2800" dirty="0"/>
              <a:t> thing you wrestle with?”</a:t>
            </a:r>
          </a:p>
          <a:p>
            <a:r>
              <a:rPr lang="en-US" sz="2800" dirty="0"/>
              <a:t>“If something terrible happened to you </a:t>
            </a:r>
            <a:r>
              <a:rPr lang="en-US" sz="2800" u="sng" dirty="0"/>
              <a:t>tonight</a:t>
            </a:r>
            <a:r>
              <a:rPr lang="en-US" sz="2800" dirty="0"/>
              <a:t>, do you know where you would spend eternity?”</a:t>
            </a:r>
          </a:p>
        </p:txBody>
      </p:sp>
    </p:spTree>
    <p:extLst>
      <p:ext uri="{BB962C8B-B14F-4D97-AF65-F5344CB8AC3E}">
        <p14:creationId xmlns:p14="http://schemas.microsoft.com/office/powerpoint/2010/main" val="32443056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95A048-66A4-1E40-BD88-2B6D07AE690A}"/>
              </a:ext>
            </a:extLst>
          </p:cNvPr>
          <p:cNvSpPr>
            <a:spLocks noGrp="1"/>
          </p:cNvSpPr>
          <p:nvPr>
            <p:ph type="title"/>
          </p:nvPr>
        </p:nvSpPr>
        <p:spPr>
          <a:xfrm>
            <a:off x="913775" y="618517"/>
            <a:ext cx="10364451" cy="1147221"/>
          </a:xfrm>
        </p:spPr>
        <p:txBody>
          <a:bodyPr/>
          <a:lstStyle/>
          <a:p>
            <a:r>
              <a:rPr lang="en-US" u="sng" dirty="0"/>
              <a:t>follow up</a:t>
            </a:r>
          </a:p>
        </p:txBody>
      </p:sp>
      <p:sp>
        <p:nvSpPr>
          <p:cNvPr id="3" name="Content Placeholder 2">
            <a:extLst>
              <a:ext uri="{FF2B5EF4-FFF2-40B4-BE49-F238E27FC236}">
                <a16:creationId xmlns:a16="http://schemas.microsoft.com/office/drawing/2014/main" xmlns="" id="{11BC8382-54CB-4D41-B368-0D9EC4DB0652}"/>
              </a:ext>
            </a:extLst>
          </p:cNvPr>
          <p:cNvSpPr>
            <a:spLocks noGrp="1"/>
          </p:cNvSpPr>
          <p:nvPr>
            <p:ph sz="quarter" idx="13"/>
          </p:nvPr>
        </p:nvSpPr>
        <p:spPr>
          <a:xfrm>
            <a:off x="913774" y="1597572"/>
            <a:ext cx="10363826" cy="4193627"/>
          </a:xfrm>
        </p:spPr>
        <p:txBody>
          <a:bodyPr>
            <a:noAutofit/>
          </a:bodyPr>
          <a:lstStyle/>
          <a:p>
            <a:pPr lvl="0"/>
            <a:r>
              <a:rPr lang="en-US" sz="2800" dirty="0"/>
              <a:t>Get some contact </a:t>
            </a:r>
            <a:r>
              <a:rPr lang="en-US" sz="2800" u="sng" dirty="0"/>
              <a:t>information</a:t>
            </a:r>
            <a:r>
              <a:rPr lang="en-US" sz="2800" dirty="0"/>
              <a:t> if possible or give yours</a:t>
            </a:r>
          </a:p>
          <a:p>
            <a:pPr lvl="0"/>
            <a:r>
              <a:rPr lang="en-US" sz="2800" dirty="0"/>
              <a:t>Connect the new believer with a </a:t>
            </a:r>
            <a:r>
              <a:rPr lang="en-US" sz="2800" u="sng" dirty="0"/>
              <a:t>church</a:t>
            </a:r>
          </a:p>
          <a:p>
            <a:pPr lvl="1"/>
            <a:r>
              <a:rPr lang="en-US" sz="2600" dirty="0"/>
              <a:t>You can invite them to go to </a:t>
            </a:r>
            <a:r>
              <a:rPr lang="en-US" sz="2600" u="sng" dirty="0"/>
              <a:t>church</a:t>
            </a:r>
            <a:r>
              <a:rPr lang="en-US" sz="2600" dirty="0"/>
              <a:t> with you!</a:t>
            </a:r>
          </a:p>
          <a:p>
            <a:pPr lvl="0"/>
            <a:r>
              <a:rPr lang="en-US" sz="2800" dirty="0"/>
              <a:t>Ensure that new believer has a </a:t>
            </a:r>
            <a:r>
              <a:rPr lang="en-US" sz="2800" u="sng" dirty="0"/>
              <a:t>bible</a:t>
            </a:r>
            <a:r>
              <a:rPr lang="en-US" sz="2800" dirty="0"/>
              <a:t> they can read</a:t>
            </a:r>
          </a:p>
          <a:p>
            <a:pPr lvl="0"/>
            <a:r>
              <a:rPr lang="en-US" sz="2800" dirty="0"/>
              <a:t>Give them A discipleship booklet to help them </a:t>
            </a:r>
            <a:r>
              <a:rPr lang="en-US" sz="2800" u="sng" dirty="0"/>
              <a:t>grow</a:t>
            </a:r>
          </a:p>
          <a:p>
            <a:pPr lvl="0"/>
            <a:r>
              <a:rPr lang="en-US" sz="2800" dirty="0"/>
              <a:t>Put them on your prayer list to pray for them </a:t>
            </a:r>
            <a:r>
              <a:rPr lang="en-US" sz="2800" u="sng" dirty="0"/>
              <a:t>daily</a:t>
            </a:r>
            <a:r>
              <a:rPr lang="en-US" sz="2800" dirty="0"/>
              <a:t>!</a:t>
            </a:r>
          </a:p>
        </p:txBody>
      </p:sp>
    </p:spTree>
    <p:extLst>
      <p:ext uri="{BB962C8B-B14F-4D97-AF65-F5344CB8AC3E}">
        <p14:creationId xmlns:p14="http://schemas.microsoft.com/office/powerpoint/2010/main" val="8879229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95A048-66A4-1E40-BD88-2B6D07AE690A}"/>
              </a:ext>
            </a:extLst>
          </p:cNvPr>
          <p:cNvSpPr>
            <a:spLocks noGrp="1"/>
          </p:cNvSpPr>
          <p:nvPr>
            <p:ph type="title"/>
          </p:nvPr>
        </p:nvSpPr>
        <p:spPr>
          <a:xfrm>
            <a:off x="913775" y="618517"/>
            <a:ext cx="10364451" cy="1147221"/>
          </a:xfrm>
        </p:spPr>
        <p:txBody>
          <a:bodyPr/>
          <a:lstStyle/>
          <a:p>
            <a:r>
              <a:rPr lang="en-US" u="sng" dirty="0"/>
              <a:t>Other avenues of evangelism</a:t>
            </a:r>
          </a:p>
        </p:txBody>
      </p:sp>
      <p:sp>
        <p:nvSpPr>
          <p:cNvPr id="3" name="Content Placeholder 2">
            <a:extLst>
              <a:ext uri="{FF2B5EF4-FFF2-40B4-BE49-F238E27FC236}">
                <a16:creationId xmlns:a16="http://schemas.microsoft.com/office/drawing/2014/main" xmlns="" id="{11BC8382-54CB-4D41-B368-0D9EC4DB0652}"/>
              </a:ext>
            </a:extLst>
          </p:cNvPr>
          <p:cNvSpPr>
            <a:spLocks noGrp="1"/>
          </p:cNvSpPr>
          <p:nvPr>
            <p:ph sz="quarter" idx="13"/>
          </p:nvPr>
        </p:nvSpPr>
        <p:spPr>
          <a:xfrm>
            <a:off x="913774" y="1597572"/>
            <a:ext cx="10363826" cy="4193627"/>
          </a:xfrm>
        </p:spPr>
        <p:txBody>
          <a:bodyPr>
            <a:noAutofit/>
          </a:bodyPr>
          <a:lstStyle/>
          <a:p>
            <a:pPr lvl="0"/>
            <a:r>
              <a:rPr lang="en-US" sz="2800" dirty="0"/>
              <a:t>Not all evangelism requires talking!</a:t>
            </a:r>
          </a:p>
          <a:p>
            <a:r>
              <a:rPr lang="en-US" sz="2800" dirty="0"/>
              <a:t>Christ in action:</a:t>
            </a:r>
          </a:p>
          <a:p>
            <a:pPr lvl="1"/>
            <a:r>
              <a:rPr lang="en-US" sz="2600" dirty="0"/>
              <a:t>Kindness is contagious</a:t>
            </a:r>
          </a:p>
          <a:p>
            <a:pPr lvl="1"/>
            <a:r>
              <a:rPr lang="en-US" sz="2600" dirty="0"/>
              <a:t>Understand the needs of the community</a:t>
            </a:r>
          </a:p>
          <a:p>
            <a:pPr lvl="1"/>
            <a:r>
              <a:rPr lang="en-US" sz="2600" dirty="0"/>
              <a:t>Car washes, cleaning business bathrooms, </a:t>
            </a:r>
            <a:r>
              <a:rPr lang="en-US" sz="2600" dirty="0" err="1"/>
              <a:t>Etc</a:t>
            </a:r>
            <a:r>
              <a:rPr lang="en-US" sz="2600" dirty="0"/>
              <a:t>…</a:t>
            </a:r>
          </a:p>
          <a:p>
            <a:r>
              <a:rPr lang="en-US" sz="2800" dirty="0"/>
              <a:t>We all have different personalities and strengths</a:t>
            </a:r>
          </a:p>
        </p:txBody>
      </p:sp>
    </p:spTree>
    <p:extLst>
      <p:ext uri="{BB962C8B-B14F-4D97-AF65-F5344CB8AC3E}">
        <p14:creationId xmlns:p14="http://schemas.microsoft.com/office/powerpoint/2010/main" val="40856088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95A048-66A4-1E40-BD88-2B6D07AE690A}"/>
              </a:ext>
            </a:extLst>
          </p:cNvPr>
          <p:cNvSpPr>
            <a:spLocks noGrp="1"/>
          </p:cNvSpPr>
          <p:nvPr>
            <p:ph type="title"/>
          </p:nvPr>
        </p:nvSpPr>
        <p:spPr>
          <a:xfrm>
            <a:off x="913775" y="1333218"/>
            <a:ext cx="10364451" cy="1147221"/>
          </a:xfrm>
        </p:spPr>
        <p:txBody>
          <a:bodyPr>
            <a:normAutofit fontScale="90000"/>
          </a:bodyPr>
          <a:lstStyle/>
          <a:p>
            <a:r>
              <a:rPr lang="en-US" sz="6700" dirty="0"/>
              <a:t>L.E.A.R.</a:t>
            </a:r>
            <a:r>
              <a:rPr lang="en-US" sz="10700" dirty="0">
                <a:highlight>
                  <a:srgbClr val="C0C0C0"/>
                </a:highlight>
              </a:rPr>
              <a:t>N.</a:t>
            </a:r>
            <a:r>
              <a:rPr lang="en-US" sz="6700" dirty="0"/>
              <a:t> Evangelism means to:</a:t>
            </a:r>
            <a:br>
              <a:rPr lang="en-US" sz="6700" dirty="0"/>
            </a:br>
            <a:r>
              <a:rPr lang="en-US" sz="6700" dirty="0"/>
              <a:t>- </a:t>
            </a:r>
            <a:r>
              <a:rPr lang="en-US" sz="4900" b="1" u="sng" dirty="0"/>
              <a:t>Never quit</a:t>
            </a:r>
            <a:r>
              <a:rPr lang="en-US" sz="4900" b="1" dirty="0"/>
              <a:t> -</a:t>
            </a:r>
          </a:p>
        </p:txBody>
      </p:sp>
      <p:sp>
        <p:nvSpPr>
          <p:cNvPr id="3" name="Content Placeholder 2">
            <a:extLst>
              <a:ext uri="{FF2B5EF4-FFF2-40B4-BE49-F238E27FC236}">
                <a16:creationId xmlns:a16="http://schemas.microsoft.com/office/drawing/2014/main" xmlns="" id="{11BC8382-54CB-4D41-B368-0D9EC4DB0652}"/>
              </a:ext>
            </a:extLst>
          </p:cNvPr>
          <p:cNvSpPr>
            <a:spLocks noGrp="1"/>
          </p:cNvSpPr>
          <p:nvPr>
            <p:ph sz="quarter" idx="13"/>
          </p:nvPr>
        </p:nvSpPr>
        <p:spPr>
          <a:xfrm>
            <a:off x="913774" y="3531472"/>
            <a:ext cx="10363826" cy="2501465"/>
          </a:xfrm>
        </p:spPr>
        <p:txBody>
          <a:bodyPr>
            <a:noAutofit/>
          </a:bodyPr>
          <a:lstStyle/>
          <a:p>
            <a:pPr lvl="0"/>
            <a:r>
              <a:rPr lang="en-US" sz="2800" dirty="0"/>
              <a:t>The most important lesson about learning to evangelize is to never quit </a:t>
            </a:r>
            <a:r>
              <a:rPr lang="en-US" sz="2800" u="sng" dirty="0"/>
              <a:t>looking</a:t>
            </a:r>
            <a:r>
              <a:rPr lang="en-US" sz="2800" dirty="0"/>
              <a:t> for opportunities and working on yourself.</a:t>
            </a:r>
          </a:p>
          <a:p>
            <a:pPr lvl="0"/>
            <a:r>
              <a:rPr lang="en-US" sz="2800" dirty="0"/>
              <a:t>Our ministry flows out of our </a:t>
            </a:r>
            <a:r>
              <a:rPr lang="en-US" sz="2800" u="sng" dirty="0"/>
              <a:t>relationship</a:t>
            </a:r>
            <a:r>
              <a:rPr lang="en-US" sz="2800" dirty="0"/>
              <a:t> with god.</a:t>
            </a:r>
          </a:p>
        </p:txBody>
      </p:sp>
    </p:spTree>
    <p:extLst>
      <p:ext uri="{BB962C8B-B14F-4D97-AF65-F5344CB8AC3E}">
        <p14:creationId xmlns:p14="http://schemas.microsoft.com/office/powerpoint/2010/main" val="10073471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95A048-66A4-1E40-BD88-2B6D07AE690A}"/>
              </a:ext>
            </a:extLst>
          </p:cNvPr>
          <p:cNvSpPr>
            <a:spLocks noGrp="1"/>
          </p:cNvSpPr>
          <p:nvPr>
            <p:ph type="title"/>
          </p:nvPr>
        </p:nvSpPr>
        <p:spPr>
          <a:xfrm>
            <a:off x="913775" y="618517"/>
            <a:ext cx="10364451" cy="1147221"/>
          </a:xfrm>
        </p:spPr>
        <p:txBody>
          <a:bodyPr/>
          <a:lstStyle/>
          <a:p>
            <a:r>
              <a:rPr lang="en-US" u="sng" dirty="0"/>
              <a:t>What you can do…</a:t>
            </a:r>
          </a:p>
        </p:txBody>
      </p:sp>
      <p:sp>
        <p:nvSpPr>
          <p:cNvPr id="3" name="Content Placeholder 2">
            <a:extLst>
              <a:ext uri="{FF2B5EF4-FFF2-40B4-BE49-F238E27FC236}">
                <a16:creationId xmlns:a16="http://schemas.microsoft.com/office/drawing/2014/main" xmlns="" id="{11BC8382-54CB-4D41-B368-0D9EC4DB0652}"/>
              </a:ext>
            </a:extLst>
          </p:cNvPr>
          <p:cNvSpPr>
            <a:spLocks noGrp="1"/>
          </p:cNvSpPr>
          <p:nvPr>
            <p:ph sz="quarter" idx="13"/>
          </p:nvPr>
        </p:nvSpPr>
        <p:spPr>
          <a:xfrm>
            <a:off x="913774" y="1597572"/>
            <a:ext cx="10363826" cy="4193627"/>
          </a:xfrm>
        </p:spPr>
        <p:txBody>
          <a:bodyPr>
            <a:noAutofit/>
          </a:bodyPr>
          <a:lstStyle/>
          <a:p>
            <a:pPr lvl="0"/>
            <a:r>
              <a:rPr lang="en-US" sz="2400" dirty="0"/>
              <a:t>Memorize the seven Scriptures that we have talked about. Take one each week and put it in visible places where you live and work. Try to memorize these Scriptures in seven weeks. </a:t>
            </a:r>
          </a:p>
          <a:p>
            <a:pPr lvl="0"/>
            <a:r>
              <a:rPr lang="en-US" sz="2400" dirty="0"/>
              <a:t>People at work may ask you what you are doing and that would be a great opportunity to tell them that you want to share about what God has done in your life. That’s why you are trying to memorize some important Scripture verses. </a:t>
            </a:r>
          </a:p>
          <a:p>
            <a:pPr lvl="0"/>
            <a:r>
              <a:rPr lang="en-US" sz="2400" dirty="0"/>
              <a:t>Then you could ask: “Do you read the Bible very much?” and let God do the rest.</a:t>
            </a:r>
          </a:p>
        </p:txBody>
      </p:sp>
    </p:spTree>
    <p:extLst>
      <p:ext uri="{BB962C8B-B14F-4D97-AF65-F5344CB8AC3E}">
        <p14:creationId xmlns:p14="http://schemas.microsoft.com/office/powerpoint/2010/main" val="34230652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95A048-66A4-1E40-BD88-2B6D07AE690A}"/>
              </a:ext>
            </a:extLst>
          </p:cNvPr>
          <p:cNvSpPr>
            <a:spLocks noGrp="1"/>
          </p:cNvSpPr>
          <p:nvPr>
            <p:ph type="title"/>
          </p:nvPr>
        </p:nvSpPr>
        <p:spPr>
          <a:xfrm>
            <a:off x="913775" y="618517"/>
            <a:ext cx="10364451" cy="1147221"/>
          </a:xfrm>
        </p:spPr>
        <p:txBody>
          <a:bodyPr/>
          <a:lstStyle/>
          <a:p>
            <a:r>
              <a:rPr lang="en-US" u="sng" dirty="0"/>
              <a:t>What you can do…</a:t>
            </a:r>
          </a:p>
        </p:txBody>
      </p:sp>
      <p:sp>
        <p:nvSpPr>
          <p:cNvPr id="3" name="Content Placeholder 2">
            <a:extLst>
              <a:ext uri="{FF2B5EF4-FFF2-40B4-BE49-F238E27FC236}">
                <a16:creationId xmlns:a16="http://schemas.microsoft.com/office/drawing/2014/main" xmlns="" id="{11BC8382-54CB-4D41-B368-0D9EC4DB0652}"/>
              </a:ext>
            </a:extLst>
          </p:cNvPr>
          <p:cNvSpPr>
            <a:spLocks noGrp="1"/>
          </p:cNvSpPr>
          <p:nvPr>
            <p:ph sz="quarter" idx="13"/>
          </p:nvPr>
        </p:nvSpPr>
        <p:spPr>
          <a:xfrm>
            <a:off x="913774" y="1597572"/>
            <a:ext cx="10363826" cy="4193627"/>
          </a:xfrm>
        </p:spPr>
        <p:txBody>
          <a:bodyPr>
            <a:noAutofit/>
          </a:bodyPr>
          <a:lstStyle/>
          <a:p>
            <a:pPr lvl="0"/>
            <a:r>
              <a:rPr lang="en-US" sz="2400" dirty="0"/>
              <a:t>Write in your own words what “Being Saved” means to you. This will help you if someone you witness to asks that question. </a:t>
            </a:r>
          </a:p>
          <a:p>
            <a:pPr lvl="0"/>
            <a:r>
              <a:rPr lang="en-US" sz="2400" dirty="0"/>
              <a:t>Think through how you might pray the prayer of salvation when you ask someone: “Is there anything keeping you from asking Jesus Christ into your heart?</a:t>
            </a:r>
          </a:p>
          <a:p>
            <a:pPr lvl="0"/>
            <a:r>
              <a:rPr lang="en-US" sz="2400" dirty="0"/>
              <a:t>Now that you have written your testimony and know some great Scriptures, ask God for opportunities to share the hope that is within you. Write down how you feel the Holy Spirit is leading.</a:t>
            </a:r>
          </a:p>
        </p:txBody>
      </p:sp>
    </p:spTree>
    <p:extLst>
      <p:ext uri="{BB962C8B-B14F-4D97-AF65-F5344CB8AC3E}">
        <p14:creationId xmlns:p14="http://schemas.microsoft.com/office/powerpoint/2010/main" val="92476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95A048-66A4-1E40-BD88-2B6D07AE690A}"/>
              </a:ext>
            </a:extLst>
          </p:cNvPr>
          <p:cNvSpPr>
            <a:spLocks noGrp="1"/>
          </p:cNvSpPr>
          <p:nvPr>
            <p:ph type="title"/>
          </p:nvPr>
        </p:nvSpPr>
        <p:spPr>
          <a:xfrm>
            <a:off x="913775" y="618517"/>
            <a:ext cx="10364451" cy="5099111"/>
          </a:xfrm>
        </p:spPr>
        <p:txBody>
          <a:bodyPr>
            <a:normAutofit/>
          </a:bodyPr>
          <a:lstStyle/>
          <a:p>
            <a:r>
              <a:rPr lang="en-US" sz="4000" dirty="0"/>
              <a:t>Let’s look one more time at two questions from our last session that can create sharing moments</a:t>
            </a:r>
          </a:p>
        </p:txBody>
      </p:sp>
    </p:spTree>
    <p:extLst>
      <p:ext uri="{BB962C8B-B14F-4D97-AF65-F5344CB8AC3E}">
        <p14:creationId xmlns:p14="http://schemas.microsoft.com/office/powerpoint/2010/main" val="23807102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95A048-66A4-1E40-BD88-2B6D07AE690A}"/>
              </a:ext>
            </a:extLst>
          </p:cNvPr>
          <p:cNvSpPr>
            <a:spLocks noGrp="1"/>
          </p:cNvSpPr>
          <p:nvPr>
            <p:ph type="title"/>
          </p:nvPr>
        </p:nvSpPr>
        <p:spPr>
          <a:xfrm>
            <a:off x="913775" y="618517"/>
            <a:ext cx="10364451" cy="1147221"/>
          </a:xfrm>
        </p:spPr>
        <p:txBody>
          <a:bodyPr/>
          <a:lstStyle/>
          <a:p>
            <a:r>
              <a:rPr lang="en-US" u="sng" dirty="0"/>
              <a:t>What you can do…</a:t>
            </a:r>
          </a:p>
        </p:txBody>
      </p:sp>
      <p:sp>
        <p:nvSpPr>
          <p:cNvPr id="3" name="Content Placeholder 2">
            <a:extLst>
              <a:ext uri="{FF2B5EF4-FFF2-40B4-BE49-F238E27FC236}">
                <a16:creationId xmlns:a16="http://schemas.microsoft.com/office/drawing/2014/main" xmlns="" id="{11BC8382-54CB-4D41-B368-0D9EC4DB0652}"/>
              </a:ext>
            </a:extLst>
          </p:cNvPr>
          <p:cNvSpPr>
            <a:spLocks noGrp="1"/>
          </p:cNvSpPr>
          <p:nvPr>
            <p:ph sz="quarter" idx="13"/>
          </p:nvPr>
        </p:nvSpPr>
        <p:spPr>
          <a:xfrm>
            <a:off x="913774" y="1597572"/>
            <a:ext cx="10363826" cy="4193627"/>
          </a:xfrm>
        </p:spPr>
        <p:txBody>
          <a:bodyPr>
            <a:noAutofit/>
          </a:bodyPr>
          <a:lstStyle/>
          <a:p>
            <a:pPr lvl="0"/>
            <a:r>
              <a:rPr lang="en-US" sz="2400" dirty="0"/>
              <a:t>Whatever experience you have, tell someone in your circle of friends or your small group what happened and ask them what they might have done differently.</a:t>
            </a:r>
          </a:p>
          <a:p>
            <a:pPr lvl="0"/>
            <a:r>
              <a:rPr lang="en-US" sz="2400" dirty="0"/>
              <a:t>Whatever experience you have in sharing your faith, take a moment to thank God for even giving you that opportunity to spread some gospel seed. And You never know who might be listening, so don’t be too hard on yourself if things did not go as planned.</a:t>
            </a:r>
          </a:p>
          <a:p>
            <a:r>
              <a:rPr lang="en-US" sz="2400" dirty="0"/>
              <a:t>Remember, God has commanded every believer to do this. Just making the effort is a big accomplishment. Congratulations! </a:t>
            </a:r>
          </a:p>
        </p:txBody>
      </p:sp>
    </p:spTree>
    <p:extLst>
      <p:ext uri="{BB962C8B-B14F-4D97-AF65-F5344CB8AC3E}">
        <p14:creationId xmlns:p14="http://schemas.microsoft.com/office/powerpoint/2010/main" val="2429441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95A048-66A4-1E40-BD88-2B6D07AE690A}"/>
              </a:ext>
            </a:extLst>
          </p:cNvPr>
          <p:cNvSpPr>
            <a:spLocks noGrp="1"/>
          </p:cNvSpPr>
          <p:nvPr>
            <p:ph type="title"/>
          </p:nvPr>
        </p:nvSpPr>
        <p:spPr/>
        <p:txBody>
          <a:bodyPr/>
          <a:lstStyle/>
          <a:p>
            <a:r>
              <a:rPr lang="en-US" dirty="0"/>
              <a:t>“What was the most </a:t>
            </a:r>
            <a:r>
              <a:rPr lang="en-US" u="sng" dirty="0"/>
              <a:t>incredible</a:t>
            </a:r>
            <a:r>
              <a:rPr lang="en-US" dirty="0"/>
              <a:t> thing that ever happened to you?”</a:t>
            </a:r>
          </a:p>
        </p:txBody>
      </p:sp>
      <p:sp>
        <p:nvSpPr>
          <p:cNvPr id="3" name="Content Placeholder 2">
            <a:extLst>
              <a:ext uri="{FF2B5EF4-FFF2-40B4-BE49-F238E27FC236}">
                <a16:creationId xmlns:a16="http://schemas.microsoft.com/office/drawing/2014/main" xmlns="" id="{11BC8382-54CB-4D41-B368-0D9EC4DB0652}"/>
              </a:ext>
            </a:extLst>
          </p:cNvPr>
          <p:cNvSpPr>
            <a:spLocks noGrp="1"/>
          </p:cNvSpPr>
          <p:nvPr>
            <p:ph sz="quarter" idx="13"/>
          </p:nvPr>
        </p:nvSpPr>
        <p:spPr/>
        <p:txBody>
          <a:bodyPr>
            <a:normAutofit fontScale="92500" lnSpcReduction="20000"/>
          </a:bodyPr>
          <a:lstStyle/>
          <a:p>
            <a:r>
              <a:rPr lang="en-US" sz="2800" dirty="0"/>
              <a:t>You Ask others about their experiences to help build a </a:t>
            </a:r>
            <a:r>
              <a:rPr lang="en-US" sz="2800" u="sng" dirty="0"/>
              <a:t>relationship</a:t>
            </a:r>
          </a:p>
          <a:p>
            <a:r>
              <a:rPr lang="en-US" sz="2800" dirty="0"/>
              <a:t>Then you can ask about sharing your own story: “Can I tell you what the most </a:t>
            </a:r>
            <a:r>
              <a:rPr lang="en-US" sz="2800" u="sng" dirty="0"/>
              <a:t>incredible</a:t>
            </a:r>
            <a:r>
              <a:rPr lang="en-US" sz="2800" dirty="0"/>
              <a:t> thing that happened to me?”</a:t>
            </a:r>
          </a:p>
          <a:p>
            <a:pPr lvl="1">
              <a:buFont typeface="Wingdings" pitchFamily="2" charset="2"/>
              <a:buChar char="Ø"/>
            </a:pPr>
            <a:r>
              <a:rPr lang="en-US" sz="2600" dirty="0"/>
              <a:t>Share a </a:t>
            </a:r>
            <a:r>
              <a:rPr lang="en-US" sz="2600" u="sng" dirty="0"/>
              <a:t>combination</a:t>
            </a:r>
            <a:r>
              <a:rPr lang="en-US" sz="2600" dirty="0"/>
              <a:t> of god’s word and your testimony</a:t>
            </a:r>
          </a:p>
          <a:p>
            <a:r>
              <a:rPr lang="en-US" sz="2800" dirty="0"/>
              <a:t>When you Ask </a:t>
            </a:r>
            <a:r>
              <a:rPr lang="en-US" sz="2800" u="sng" dirty="0"/>
              <a:t>permission</a:t>
            </a:r>
            <a:r>
              <a:rPr lang="en-US" sz="2800" dirty="0"/>
              <a:t> it often opens the door to sharing a quick word about what Jesus Christ did in your life.</a:t>
            </a:r>
          </a:p>
          <a:p>
            <a:endParaRPr lang="en-US" sz="2800" dirty="0"/>
          </a:p>
        </p:txBody>
      </p:sp>
    </p:spTree>
    <p:extLst>
      <p:ext uri="{BB962C8B-B14F-4D97-AF65-F5344CB8AC3E}">
        <p14:creationId xmlns:p14="http://schemas.microsoft.com/office/powerpoint/2010/main" val="91492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95A048-66A4-1E40-BD88-2B6D07AE690A}"/>
              </a:ext>
            </a:extLst>
          </p:cNvPr>
          <p:cNvSpPr>
            <a:spLocks noGrp="1"/>
          </p:cNvSpPr>
          <p:nvPr>
            <p:ph type="title"/>
          </p:nvPr>
        </p:nvSpPr>
        <p:spPr/>
        <p:txBody>
          <a:bodyPr/>
          <a:lstStyle/>
          <a:p>
            <a:r>
              <a:rPr lang="en-US" dirty="0"/>
              <a:t>“Would you like to have that kind of </a:t>
            </a:r>
            <a:r>
              <a:rPr lang="en-US" u="sng" dirty="0"/>
              <a:t>relationship</a:t>
            </a:r>
            <a:r>
              <a:rPr lang="en-US" dirty="0"/>
              <a:t> with God?”</a:t>
            </a:r>
          </a:p>
        </p:txBody>
      </p:sp>
      <p:sp>
        <p:nvSpPr>
          <p:cNvPr id="3" name="Content Placeholder 2">
            <a:extLst>
              <a:ext uri="{FF2B5EF4-FFF2-40B4-BE49-F238E27FC236}">
                <a16:creationId xmlns:a16="http://schemas.microsoft.com/office/drawing/2014/main" xmlns="" id="{11BC8382-54CB-4D41-B368-0D9EC4DB0652}"/>
              </a:ext>
            </a:extLst>
          </p:cNvPr>
          <p:cNvSpPr>
            <a:spLocks noGrp="1"/>
          </p:cNvSpPr>
          <p:nvPr>
            <p:ph sz="quarter" idx="13"/>
          </p:nvPr>
        </p:nvSpPr>
        <p:spPr/>
        <p:txBody>
          <a:bodyPr>
            <a:normAutofit/>
          </a:bodyPr>
          <a:lstStyle/>
          <a:p>
            <a:r>
              <a:rPr lang="en-US" sz="2800" dirty="0"/>
              <a:t>When People hesitate, seem </a:t>
            </a:r>
            <a:r>
              <a:rPr lang="en-US" sz="2800" u="sng" dirty="0"/>
              <a:t>embarrassed</a:t>
            </a:r>
            <a:r>
              <a:rPr lang="en-US" sz="2800" dirty="0"/>
              <a:t>, or start making excuses, help them out by saying:</a:t>
            </a:r>
          </a:p>
          <a:p>
            <a:pPr lvl="1">
              <a:buFont typeface="Wingdings" pitchFamily="2" charset="2"/>
              <a:buChar char="Ø"/>
            </a:pPr>
            <a:r>
              <a:rPr lang="en-US" sz="2600" dirty="0"/>
              <a:t>“That’s okay. I just wanted to share how </a:t>
            </a:r>
            <a:r>
              <a:rPr lang="en-US" sz="2600" u="sng" dirty="0"/>
              <a:t>wonderful</a:t>
            </a:r>
            <a:r>
              <a:rPr lang="en-US" sz="2600" dirty="0"/>
              <a:t> God has been in my own life.”</a:t>
            </a:r>
          </a:p>
          <a:p>
            <a:pPr lvl="1">
              <a:buFont typeface="Wingdings" pitchFamily="2" charset="2"/>
              <a:buChar char="Ø"/>
            </a:pPr>
            <a:r>
              <a:rPr lang="en-US" sz="2600" dirty="0"/>
              <a:t>We are only responsible for </a:t>
            </a:r>
            <a:r>
              <a:rPr lang="en-US" sz="2600" u="sng" dirty="0"/>
              <a:t>planting</a:t>
            </a:r>
            <a:r>
              <a:rPr lang="en-US" sz="2600" dirty="0"/>
              <a:t> the seed. Let God do the work—because he knows exactly what is needed!!!</a:t>
            </a:r>
          </a:p>
        </p:txBody>
      </p:sp>
    </p:spTree>
    <p:extLst>
      <p:ext uri="{BB962C8B-B14F-4D97-AF65-F5344CB8AC3E}">
        <p14:creationId xmlns:p14="http://schemas.microsoft.com/office/powerpoint/2010/main" val="3142446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95A048-66A4-1E40-BD88-2B6D07AE690A}"/>
              </a:ext>
            </a:extLst>
          </p:cNvPr>
          <p:cNvSpPr>
            <a:spLocks noGrp="1"/>
          </p:cNvSpPr>
          <p:nvPr>
            <p:ph type="title"/>
          </p:nvPr>
        </p:nvSpPr>
        <p:spPr>
          <a:xfrm>
            <a:off x="913775" y="618517"/>
            <a:ext cx="10364451" cy="1147221"/>
          </a:xfrm>
        </p:spPr>
        <p:txBody>
          <a:bodyPr/>
          <a:lstStyle/>
          <a:p>
            <a:r>
              <a:rPr lang="en-US" dirty="0"/>
              <a:t>Some </a:t>
            </a:r>
            <a:r>
              <a:rPr lang="en-US" u="sng" dirty="0"/>
              <a:t>Scriptures</a:t>
            </a:r>
            <a:r>
              <a:rPr lang="en-US" dirty="0"/>
              <a:t> you can share</a:t>
            </a:r>
          </a:p>
        </p:txBody>
      </p:sp>
      <p:sp>
        <p:nvSpPr>
          <p:cNvPr id="3" name="Content Placeholder 2">
            <a:extLst>
              <a:ext uri="{FF2B5EF4-FFF2-40B4-BE49-F238E27FC236}">
                <a16:creationId xmlns:a16="http://schemas.microsoft.com/office/drawing/2014/main" xmlns="" id="{11BC8382-54CB-4D41-B368-0D9EC4DB0652}"/>
              </a:ext>
            </a:extLst>
          </p:cNvPr>
          <p:cNvSpPr>
            <a:spLocks noGrp="1"/>
          </p:cNvSpPr>
          <p:nvPr>
            <p:ph sz="quarter" idx="13"/>
          </p:nvPr>
        </p:nvSpPr>
        <p:spPr>
          <a:xfrm>
            <a:off x="913774" y="1597572"/>
            <a:ext cx="10363826" cy="4193627"/>
          </a:xfrm>
        </p:spPr>
        <p:txBody>
          <a:bodyPr>
            <a:noAutofit/>
          </a:bodyPr>
          <a:lstStyle/>
          <a:p>
            <a:pPr lvl="0"/>
            <a:r>
              <a:rPr lang="en-US" sz="2800" dirty="0"/>
              <a:t>Romans 3:23, “</a:t>
            </a:r>
            <a:r>
              <a:rPr lang="en-US" sz="2800" i="1" dirty="0"/>
              <a:t>For all have </a:t>
            </a:r>
            <a:r>
              <a:rPr lang="en-US" sz="2800" i="1" u="sng" dirty="0"/>
              <a:t>sinned</a:t>
            </a:r>
            <a:r>
              <a:rPr lang="en-US" sz="2800" i="1" dirty="0"/>
              <a:t> and fall short of the glory of God</a:t>
            </a:r>
            <a:r>
              <a:rPr lang="en-US" sz="2800" dirty="0"/>
              <a:t>.” (ESV)</a:t>
            </a:r>
          </a:p>
          <a:p>
            <a:pPr lvl="1">
              <a:buFont typeface="Wingdings" pitchFamily="2" charset="2"/>
              <a:buChar char="Ø"/>
            </a:pPr>
            <a:r>
              <a:rPr lang="en-US" sz="2800" dirty="0"/>
              <a:t>Billy Graham once said, “</a:t>
            </a:r>
            <a:r>
              <a:rPr lang="en-US" sz="2800" u="sng" dirty="0"/>
              <a:t>Sin</a:t>
            </a:r>
            <a:r>
              <a:rPr lang="en-US" sz="2800" dirty="0"/>
              <a:t> is any thought or action that falls short of God’s will.” We all have a sinful nature.</a:t>
            </a:r>
          </a:p>
          <a:p>
            <a:pPr lvl="0"/>
            <a:r>
              <a:rPr lang="en-US" sz="2800" dirty="0"/>
              <a:t>1 John 5:17 says that: “All unrighteousness is </a:t>
            </a:r>
            <a:r>
              <a:rPr lang="en-US" sz="2800" u="sng" dirty="0"/>
              <a:t>sin</a:t>
            </a:r>
            <a:r>
              <a:rPr lang="en-US" sz="2800" dirty="0"/>
              <a:t>.”</a:t>
            </a:r>
          </a:p>
          <a:p>
            <a:pPr lvl="1">
              <a:buFont typeface="Wingdings" pitchFamily="2" charset="2"/>
              <a:buChar char="Ø"/>
            </a:pPr>
            <a:r>
              <a:rPr lang="en-US" sz="2600" dirty="0"/>
              <a:t>You can’t save yourself…and no one else can save you except </a:t>
            </a:r>
            <a:r>
              <a:rPr lang="en-US" sz="2600" u="sng" dirty="0"/>
              <a:t>Jesus Christ</a:t>
            </a:r>
            <a:r>
              <a:rPr lang="en-US" sz="2600" dirty="0"/>
              <a:t>. How?</a:t>
            </a:r>
          </a:p>
        </p:txBody>
      </p:sp>
    </p:spTree>
    <p:extLst>
      <p:ext uri="{BB962C8B-B14F-4D97-AF65-F5344CB8AC3E}">
        <p14:creationId xmlns:p14="http://schemas.microsoft.com/office/powerpoint/2010/main" val="2422651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95A048-66A4-1E40-BD88-2B6D07AE690A}"/>
              </a:ext>
            </a:extLst>
          </p:cNvPr>
          <p:cNvSpPr>
            <a:spLocks noGrp="1"/>
          </p:cNvSpPr>
          <p:nvPr>
            <p:ph type="title"/>
          </p:nvPr>
        </p:nvSpPr>
        <p:spPr>
          <a:xfrm>
            <a:off x="913775" y="618517"/>
            <a:ext cx="10364451" cy="1147221"/>
          </a:xfrm>
        </p:spPr>
        <p:txBody>
          <a:bodyPr/>
          <a:lstStyle/>
          <a:p>
            <a:r>
              <a:rPr lang="en-US" u="sng" dirty="0"/>
              <a:t>Some Scriptures you can share</a:t>
            </a:r>
          </a:p>
        </p:txBody>
      </p:sp>
      <p:sp>
        <p:nvSpPr>
          <p:cNvPr id="3" name="Content Placeholder 2">
            <a:extLst>
              <a:ext uri="{FF2B5EF4-FFF2-40B4-BE49-F238E27FC236}">
                <a16:creationId xmlns:a16="http://schemas.microsoft.com/office/drawing/2014/main" xmlns="" id="{11BC8382-54CB-4D41-B368-0D9EC4DB0652}"/>
              </a:ext>
            </a:extLst>
          </p:cNvPr>
          <p:cNvSpPr>
            <a:spLocks noGrp="1"/>
          </p:cNvSpPr>
          <p:nvPr>
            <p:ph sz="quarter" idx="13"/>
          </p:nvPr>
        </p:nvSpPr>
        <p:spPr>
          <a:xfrm>
            <a:off x="913774" y="1597572"/>
            <a:ext cx="10363826" cy="4193627"/>
          </a:xfrm>
        </p:spPr>
        <p:txBody>
          <a:bodyPr>
            <a:noAutofit/>
          </a:bodyPr>
          <a:lstStyle/>
          <a:p>
            <a:pPr lvl="0"/>
            <a:r>
              <a:rPr lang="en-US" sz="2800" dirty="0"/>
              <a:t>Romans 5:8, “…</a:t>
            </a:r>
            <a:r>
              <a:rPr lang="en-US" sz="2800" i="1" dirty="0"/>
              <a:t>but God shows his </a:t>
            </a:r>
            <a:r>
              <a:rPr lang="en-US" sz="2800" i="1" u="sng" dirty="0"/>
              <a:t>love</a:t>
            </a:r>
            <a:r>
              <a:rPr lang="en-US" sz="2800" i="1" dirty="0"/>
              <a:t> for us in that while we were still sinners, Christ died for us</a:t>
            </a:r>
            <a:r>
              <a:rPr lang="en-US" sz="2800" dirty="0"/>
              <a:t>.”</a:t>
            </a:r>
          </a:p>
          <a:p>
            <a:pPr lvl="0"/>
            <a:r>
              <a:rPr lang="en-US" sz="2800" dirty="0"/>
              <a:t>Rom 6:23, “</a:t>
            </a:r>
            <a:r>
              <a:rPr lang="en-US" sz="2800" i="1" dirty="0"/>
              <a:t>For the wages of sin is </a:t>
            </a:r>
            <a:r>
              <a:rPr lang="en-US" sz="2800" i="1" u="sng" dirty="0"/>
              <a:t>death</a:t>
            </a:r>
            <a:r>
              <a:rPr lang="en-US" sz="2800" i="1" dirty="0"/>
              <a:t>, but the free gift of God is eternal life in Christ Jesus our Lord</a:t>
            </a:r>
            <a:r>
              <a:rPr lang="en-US" sz="2800" dirty="0"/>
              <a:t>.”</a:t>
            </a:r>
          </a:p>
          <a:p>
            <a:pPr lvl="1">
              <a:buFont typeface="Wingdings" pitchFamily="2" charset="2"/>
              <a:buChar char="Ø"/>
            </a:pPr>
            <a:r>
              <a:rPr lang="en-US" sz="2800" dirty="0"/>
              <a:t>Jesus Christ willingly paid a </a:t>
            </a:r>
            <a:r>
              <a:rPr lang="en-US" sz="2800" u="sng" dirty="0"/>
              <a:t>price</a:t>
            </a:r>
            <a:r>
              <a:rPr lang="en-US" sz="2800" dirty="0"/>
              <a:t> for our sins because He was the only one who could.</a:t>
            </a:r>
          </a:p>
        </p:txBody>
      </p:sp>
    </p:spTree>
    <p:extLst>
      <p:ext uri="{BB962C8B-B14F-4D97-AF65-F5344CB8AC3E}">
        <p14:creationId xmlns:p14="http://schemas.microsoft.com/office/powerpoint/2010/main" val="568768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95A048-66A4-1E40-BD88-2B6D07AE690A}"/>
              </a:ext>
            </a:extLst>
          </p:cNvPr>
          <p:cNvSpPr>
            <a:spLocks noGrp="1"/>
          </p:cNvSpPr>
          <p:nvPr>
            <p:ph type="title"/>
          </p:nvPr>
        </p:nvSpPr>
        <p:spPr>
          <a:xfrm>
            <a:off x="913775" y="618517"/>
            <a:ext cx="10364451" cy="1147221"/>
          </a:xfrm>
        </p:spPr>
        <p:txBody>
          <a:bodyPr/>
          <a:lstStyle/>
          <a:p>
            <a:r>
              <a:rPr lang="en-US" u="sng" dirty="0"/>
              <a:t>Some Scriptures you can share</a:t>
            </a:r>
          </a:p>
        </p:txBody>
      </p:sp>
      <p:sp>
        <p:nvSpPr>
          <p:cNvPr id="3" name="Content Placeholder 2">
            <a:extLst>
              <a:ext uri="{FF2B5EF4-FFF2-40B4-BE49-F238E27FC236}">
                <a16:creationId xmlns:a16="http://schemas.microsoft.com/office/drawing/2014/main" xmlns="" id="{11BC8382-54CB-4D41-B368-0D9EC4DB0652}"/>
              </a:ext>
            </a:extLst>
          </p:cNvPr>
          <p:cNvSpPr>
            <a:spLocks noGrp="1"/>
          </p:cNvSpPr>
          <p:nvPr>
            <p:ph sz="quarter" idx="13"/>
          </p:nvPr>
        </p:nvSpPr>
        <p:spPr>
          <a:xfrm>
            <a:off x="913774" y="1597572"/>
            <a:ext cx="10363826" cy="4193627"/>
          </a:xfrm>
        </p:spPr>
        <p:txBody>
          <a:bodyPr>
            <a:noAutofit/>
          </a:bodyPr>
          <a:lstStyle/>
          <a:p>
            <a:pPr lvl="0"/>
            <a:r>
              <a:rPr lang="en-US" sz="2800" dirty="0"/>
              <a:t>John 3:16, “</a:t>
            </a:r>
            <a:r>
              <a:rPr lang="en-US" sz="2800" i="1" dirty="0"/>
              <a:t>For God so loved the </a:t>
            </a:r>
            <a:r>
              <a:rPr lang="en-US" sz="2800" i="1" u="sng" dirty="0"/>
              <a:t>world</a:t>
            </a:r>
            <a:r>
              <a:rPr lang="en-US" sz="2800" i="1" dirty="0"/>
              <a:t>, that he gave his only Son, that whoever believes in him should not perish but have everlasting life</a:t>
            </a:r>
            <a:r>
              <a:rPr lang="en-US" sz="2800" dirty="0"/>
              <a:t>.”</a:t>
            </a:r>
          </a:p>
          <a:p>
            <a:pPr lvl="1"/>
            <a:r>
              <a:rPr lang="en-US" sz="2800" dirty="0"/>
              <a:t>God loves you so much that He allowed His son to die in your place. We didn’t deserve this free gift of </a:t>
            </a:r>
            <a:r>
              <a:rPr lang="en-US" sz="2800" u="sng" dirty="0"/>
              <a:t>salvation</a:t>
            </a:r>
            <a:r>
              <a:rPr lang="en-US" sz="2800" dirty="0"/>
              <a:t>…</a:t>
            </a:r>
          </a:p>
        </p:txBody>
      </p:sp>
    </p:spTree>
    <p:extLst>
      <p:ext uri="{BB962C8B-B14F-4D97-AF65-F5344CB8AC3E}">
        <p14:creationId xmlns:p14="http://schemas.microsoft.com/office/powerpoint/2010/main" val="1354529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95A048-66A4-1E40-BD88-2B6D07AE690A}"/>
              </a:ext>
            </a:extLst>
          </p:cNvPr>
          <p:cNvSpPr>
            <a:spLocks noGrp="1"/>
          </p:cNvSpPr>
          <p:nvPr>
            <p:ph type="title"/>
          </p:nvPr>
        </p:nvSpPr>
        <p:spPr>
          <a:xfrm>
            <a:off x="913775" y="618517"/>
            <a:ext cx="10364451" cy="1147221"/>
          </a:xfrm>
        </p:spPr>
        <p:txBody>
          <a:bodyPr/>
          <a:lstStyle/>
          <a:p>
            <a:r>
              <a:rPr lang="en-US" u="sng" dirty="0"/>
              <a:t>Some Scriptures you can share</a:t>
            </a:r>
          </a:p>
        </p:txBody>
      </p:sp>
      <p:sp>
        <p:nvSpPr>
          <p:cNvPr id="3" name="Content Placeholder 2">
            <a:extLst>
              <a:ext uri="{FF2B5EF4-FFF2-40B4-BE49-F238E27FC236}">
                <a16:creationId xmlns:a16="http://schemas.microsoft.com/office/drawing/2014/main" xmlns="" id="{11BC8382-54CB-4D41-B368-0D9EC4DB0652}"/>
              </a:ext>
            </a:extLst>
          </p:cNvPr>
          <p:cNvSpPr>
            <a:spLocks noGrp="1"/>
          </p:cNvSpPr>
          <p:nvPr>
            <p:ph sz="quarter" idx="13"/>
          </p:nvPr>
        </p:nvSpPr>
        <p:spPr>
          <a:xfrm>
            <a:off x="913774" y="1597572"/>
            <a:ext cx="10363826" cy="4193627"/>
          </a:xfrm>
        </p:spPr>
        <p:txBody>
          <a:bodyPr>
            <a:noAutofit/>
          </a:bodyPr>
          <a:lstStyle/>
          <a:p>
            <a:pPr lvl="0"/>
            <a:r>
              <a:rPr lang="en-US" sz="2800" dirty="0"/>
              <a:t>2 Corinthians 5:17, “</a:t>
            </a:r>
            <a:r>
              <a:rPr lang="en-US" sz="2800" i="1" dirty="0"/>
              <a:t>Therefore, if anyone is in </a:t>
            </a:r>
            <a:r>
              <a:rPr lang="en-US" sz="2800" i="1" u="sng" dirty="0"/>
              <a:t>Christ</a:t>
            </a:r>
            <a:r>
              <a:rPr lang="en-US" sz="2800" i="1" dirty="0"/>
              <a:t>, he is a new creation. The old has passed away; Behold, the new has come</a:t>
            </a:r>
            <a:r>
              <a:rPr lang="en-US" sz="2800" dirty="0"/>
              <a:t>.”</a:t>
            </a:r>
          </a:p>
          <a:p>
            <a:pPr lvl="1">
              <a:buFont typeface="Wingdings" pitchFamily="2" charset="2"/>
              <a:buChar char="Ø"/>
            </a:pPr>
            <a:r>
              <a:rPr lang="en-US" sz="2800" dirty="0"/>
              <a:t>Would you like to experience that kind of newness of life?</a:t>
            </a:r>
          </a:p>
        </p:txBody>
      </p:sp>
    </p:spTree>
    <p:extLst>
      <p:ext uri="{BB962C8B-B14F-4D97-AF65-F5344CB8AC3E}">
        <p14:creationId xmlns:p14="http://schemas.microsoft.com/office/powerpoint/2010/main" val="25202820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95A048-66A4-1E40-BD88-2B6D07AE690A}"/>
              </a:ext>
            </a:extLst>
          </p:cNvPr>
          <p:cNvSpPr>
            <a:spLocks noGrp="1"/>
          </p:cNvSpPr>
          <p:nvPr>
            <p:ph type="title"/>
          </p:nvPr>
        </p:nvSpPr>
        <p:spPr>
          <a:xfrm>
            <a:off x="913775" y="618517"/>
            <a:ext cx="10364451" cy="1147221"/>
          </a:xfrm>
        </p:spPr>
        <p:txBody>
          <a:bodyPr/>
          <a:lstStyle/>
          <a:p>
            <a:r>
              <a:rPr lang="en-US" u="sng" dirty="0"/>
              <a:t>Some Scriptures you can share</a:t>
            </a:r>
          </a:p>
        </p:txBody>
      </p:sp>
      <p:sp>
        <p:nvSpPr>
          <p:cNvPr id="3" name="Content Placeholder 2">
            <a:extLst>
              <a:ext uri="{FF2B5EF4-FFF2-40B4-BE49-F238E27FC236}">
                <a16:creationId xmlns:a16="http://schemas.microsoft.com/office/drawing/2014/main" xmlns="" id="{11BC8382-54CB-4D41-B368-0D9EC4DB0652}"/>
              </a:ext>
            </a:extLst>
          </p:cNvPr>
          <p:cNvSpPr>
            <a:spLocks noGrp="1"/>
          </p:cNvSpPr>
          <p:nvPr>
            <p:ph sz="quarter" idx="13"/>
          </p:nvPr>
        </p:nvSpPr>
        <p:spPr>
          <a:xfrm>
            <a:off x="913774" y="1597572"/>
            <a:ext cx="10363826" cy="4193627"/>
          </a:xfrm>
        </p:spPr>
        <p:txBody>
          <a:bodyPr>
            <a:noAutofit/>
          </a:bodyPr>
          <a:lstStyle/>
          <a:p>
            <a:pPr lvl="0"/>
            <a:r>
              <a:rPr lang="en-US" sz="2800" dirty="0"/>
              <a:t>Romans 10:13, “</a:t>
            </a:r>
            <a:r>
              <a:rPr lang="en-US" sz="2800" i="1" dirty="0"/>
              <a:t>For everyone who calls on the name of the Lord will be </a:t>
            </a:r>
            <a:r>
              <a:rPr lang="en-US" sz="2800" i="1" u="sng" dirty="0"/>
              <a:t>saved</a:t>
            </a:r>
            <a:r>
              <a:rPr lang="en-US" sz="2800" dirty="0"/>
              <a:t>.’”</a:t>
            </a:r>
          </a:p>
          <a:p>
            <a:pPr lvl="1">
              <a:buFont typeface="Wingdings" pitchFamily="2" charset="2"/>
              <a:buChar char="Ø"/>
            </a:pPr>
            <a:r>
              <a:rPr lang="en-US" sz="2800" dirty="0"/>
              <a:t>When you ask Jesus to forgive you of sin and ask Him to have lordship and leadership of your life, then you are </a:t>
            </a:r>
            <a:r>
              <a:rPr lang="en-US" sz="2800" u="sng" dirty="0"/>
              <a:t>saved</a:t>
            </a:r>
            <a:r>
              <a:rPr lang="en-US" sz="2800" dirty="0"/>
              <a:t>! That’s called salvation and only God can provide that—it cannot be earned!</a:t>
            </a:r>
          </a:p>
        </p:txBody>
      </p:sp>
    </p:spTree>
    <p:extLst>
      <p:ext uri="{BB962C8B-B14F-4D97-AF65-F5344CB8AC3E}">
        <p14:creationId xmlns:p14="http://schemas.microsoft.com/office/powerpoint/2010/main" val="1862078286"/>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xmlns=""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Droplet</Template>
  <TotalTime>479</TotalTime>
  <Words>1326</Words>
  <Application>Microsoft Office PowerPoint</Application>
  <PresentationFormat>Custom</PresentationFormat>
  <Paragraphs>82</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Droplet</vt:lpstr>
      <vt:lpstr>L.E.A.R.N. Evangelism Means to: -RELAY-</vt:lpstr>
      <vt:lpstr>Let’s look one more time at two questions from our last session that can create sharing moments</vt:lpstr>
      <vt:lpstr>“What was the most incredible thing that ever happened to you?”</vt:lpstr>
      <vt:lpstr>“Would you like to have that kind of relationship with God?”</vt:lpstr>
      <vt:lpstr>Some Scriptures you can share</vt:lpstr>
      <vt:lpstr>Some Scriptures you can share</vt:lpstr>
      <vt:lpstr>Some Scriptures you can share</vt:lpstr>
      <vt:lpstr>Some Scriptures you can share</vt:lpstr>
      <vt:lpstr>Some Scriptures you can share</vt:lpstr>
      <vt:lpstr>What does it mean to be saved?</vt:lpstr>
      <vt:lpstr>A prayer for salvation</vt:lpstr>
      <vt:lpstr>A prayer for salvation</vt:lpstr>
      <vt:lpstr>Becoming a link in a chain</vt:lpstr>
      <vt:lpstr>Some more questions</vt:lpstr>
      <vt:lpstr>follow up</vt:lpstr>
      <vt:lpstr>Other avenues of evangelism</vt:lpstr>
      <vt:lpstr>L.E.A.R.N. Evangelism means to: - Never quit -</vt:lpstr>
      <vt:lpstr>What you can do…</vt:lpstr>
      <vt:lpstr>What you can do…</vt:lpstr>
      <vt:lpstr>What you can do…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Aprenda A Evangelizar</dc:title>
  <dc:creator>Winds Nan</dc:creator>
  <cp:lastModifiedBy>Hannah Windsor</cp:lastModifiedBy>
  <cp:revision>32</cp:revision>
  <cp:lastPrinted>2020-01-12T22:29:47Z</cp:lastPrinted>
  <dcterms:created xsi:type="dcterms:W3CDTF">2020-01-09T20:00:15Z</dcterms:created>
  <dcterms:modified xsi:type="dcterms:W3CDTF">2020-08-17T16:35:30Z</dcterms:modified>
</cp:coreProperties>
</file>