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96208"/>
  </p:normalViewPr>
  <p:slideViewPr>
    <p:cSldViewPr snapToGrid="0" snapToObjects="1">
      <p:cViewPr>
        <p:scale>
          <a:sx n="93" d="100"/>
          <a:sy n="93" d="100"/>
        </p:scale>
        <p:origin x="-58" y="-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2AC24A9-CCB6-4F8D-B8DB-C2F3692CFA5A}" type="datetimeFigureOut">
              <a:rPr lang="en-US" smtClean="0"/>
              <a:t>8/17/2020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64568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7041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55636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9177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5249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AC24A9-CCB6-4F8D-B8DB-C2F3692CFA5A}"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348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AC24A9-CCB6-4F8D-B8DB-C2F3692CFA5A}"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38558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9584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1470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8753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5782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0861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1634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1293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878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6728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0940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1983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2AC24A9-CCB6-4F8D-B8DB-C2F3692CFA5A}" type="datetimeFigureOut">
              <a:rPr lang="en-US" smtClean="0"/>
              <a:t>8/17/2020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997409545"/>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E1E3E6-1DAC-834A-8814-3B2702C9558E}"/>
              </a:ext>
            </a:extLst>
          </p:cNvPr>
          <p:cNvSpPr>
            <a:spLocks noGrp="1"/>
          </p:cNvSpPr>
          <p:nvPr>
            <p:ph type="ctrTitle"/>
          </p:nvPr>
        </p:nvSpPr>
        <p:spPr>
          <a:xfrm rot="21420000">
            <a:off x="4959072" y="390182"/>
            <a:ext cx="5683314" cy="3284924"/>
          </a:xfrm>
        </p:spPr>
        <p:txBody>
          <a:bodyPr>
            <a:normAutofit fontScale="90000"/>
          </a:bodyPr>
          <a:lstStyle/>
          <a:p>
            <a:r>
              <a:rPr lang="en-US" sz="7400"/>
              <a:t>Five Realities of Relational Evangelism</a:t>
            </a:r>
          </a:p>
        </p:txBody>
      </p:sp>
      <p:sp>
        <p:nvSpPr>
          <p:cNvPr id="3" name="Subtitle 2">
            <a:extLst>
              <a:ext uri="{FF2B5EF4-FFF2-40B4-BE49-F238E27FC236}">
                <a16:creationId xmlns:a16="http://schemas.microsoft.com/office/drawing/2014/main" xmlns="" id="{05CC7D82-F4D9-F54E-8E6E-A4627B57057F}"/>
              </a:ext>
            </a:extLst>
          </p:cNvPr>
          <p:cNvSpPr>
            <a:spLocks noGrp="1"/>
          </p:cNvSpPr>
          <p:nvPr>
            <p:ph type="subTitle" idx="1"/>
          </p:nvPr>
        </p:nvSpPr>
        <p:spPr>
          <a:xfrm rot="21420000">
            <a:off x="5065715" y="3674838"/>
            <a:ext cx="5681180" cy="621792"/>
          </a:xfrm>
        </p:spPr>
        <p:txBody>
          <a:bodyPr>
            <a:normAutofit/>
          </a:bodyPr>
          <a:lstStyle/>
          <a:p>
            <a:r>
              <a:rPr lang="en-US" dirty="0"/>
              <a:t>Showing the Love of Jesus</a:t>
            </a:r>
          </a:p>
        </p:txBody>
      </p:sp>
      <p:pic>
        <p:nvPicPr>
          <p:cNvPr id="5" name="Picture 4" descr="485499-R1-05-20.jpg">
            <a:extLst>
              <a:ext uri="{FF2B5EF4-FFF2-40B4-BE49-F238E27FC236}">
                <a16:creationId xmlns:a16="http://schemas.microsoft.com/office/drawing/2014/main" xmlns="" id="{62E263E6-DC6E-9E4A-A77A-F9C3C8405681}"/>
              </a:ext>
            </a:extLst>
          </p:cNvPr>
          <p:cNvPicPr>
            <a:picLocks noGrp="1" noChangeAspect="1"/>
          </p:cNvPicPr>
          <p:nvPr isPhoto="1"/>
        </p:nvPicPr>
        <p:blipFill>
          <a:blip r:embed="rId3" cstate="print">
            <a:lum/>
          </a:blip>
          <a:stretch>
            <a:fillRect/>
          </a:stretch>
        </p:blipFill>
        <p:spPr>
          <a:xfrm rot="5195658">
            <a:off x="918920" y="1450201"/>
            <a:ext cx="4860191" cy="3282879"/>
          </a:xfrm>
          <a:prstGeom prst="rect">
            <a:avLst/>
          </a:prstGeom>
          <a:noFill/>
          <a:ln>
            <a:noFill/>
          </a:ln>
        </p:spPr>
      </p:pic>
    </p:spTree>
    <p:extLst>
      <p:ext uri="{BB962C8B-B14F-4D97-AF65-F5344CB8AC3E}">
        <p14:creationId xmlns:p14="http://schemas.microsoft.com/office/powerpoint/2010/main" val="155702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u="sng" dirty="0"/>
              <a:t>Cultivate</a:t>
            </a:r>
            <a:r>
              <a:rPr lang="en-US" b="1" dirty="0"/>
              <a:t> Relationships When Opportunities Arise</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33323"/>
            <a:ext cx="9905999" cy="3811884"/>
          </a:xfrm>
        </p:spPr>
        <p:txBody>
          <a:bodyPr anchor="t">
            <a:noAutofit/>
          </a:bodyPr>
          <a:lstStyle/>
          <a:p>
            <a:pPr marL="0" indent="0">
              <a:buNone/>
            </a:pPr>
            <a:r>
              <a:rPr lang="en-US" dirty="0"/>
              <a:t>2. </a:t>
            </a:r>
            <a:r>
              <a:rPr lang="en-US" sz="2800" dirty="0"/>
              <a:t>Cont.</a:t>
            </a:r>
          </a:p>
          <a:p>
            <a:pPr marL="914400" lvl="1" indent="-457200">
              <a:buFont typeface="+mj-lt"/>
              <a:buAutoNum type="alphaLcPeriod"/>
            </a:pPr>
            <a:r>
              <a:rPr lang="en-US" sz="2400" dirty="0"/>
              <a:t>People in the </a:t>
            </a:r>
            <a:r>
              <a:rPr lang="en-US" sz="2400" u="sng" dirty="0"/>
              <a:t>church</a:t>
            </a:r>
            <a:r>
              <a:rPr lang="en-US" sz="2400" dirty="0"/>
              <a:t> long for a compassionate, loving touch from God</a:t>
            </a:r>
          </a:p>
          <a:p>
            <a:pPr lvl="2"/>
            <a:r>
              <a:rPr lang="en-US" sz="2000" dirty="0"/>
              <a:t>Sometimes, God uses common, everyday Christians to do just that. </a:t>
            </a:r>
          </a:p>
          <a:p>
            <a:pPr lvl="2"/>
            <a:r>
              <a:rPr lang="en-US" sz="2000" dirty="0"/>
              <a:t>Relational evangelism does not have to specifically target only </a:t>
            </a:r>
            <a:r>
              <a:rPr lang="en-US" sz="2000" u="sng" dirty="0"/>
              <a:t>unchurched</a:t>
            </a:r>
            <a:r>
              <a:rPr lang="en-US" sz="2000" dirty="0"/>
              <a:t> people. </a:t>
            </a:r>
          </a:p>
          <a:p>
            <a:pPr marL="914400" lvl="1" indent="-457200">
              <a:buFont typeface="+mj-lt"/>
              <a:buAutoNum type="alphaLcPeriod"/>
            </a:pPr>
            <a:r>
              <a:rPr lang="en-US" sz="2400" dirty="0"/>
              <a:t>Even when seeds are scattered in good soil, healthy plants still need nurturing, by cultivating and removing weeds—as I found out long ago—in my own cornfield.</a:t>
            </a:r>
          </a:p>
        </p:txBody>
      </p:sp>
    </p:spTree>
    <p:extLst>
      <p:ext uri="{BB962C8B-B14F-4D97-AF65-F5344CB8AC3E}">
        <p14:creationId xmlns:p14="http://schemas.microsoft.com/office/powerpoint/2010/main" val="93097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dirty="0"/>
              <a:t>Harvest Time Takes </a:t>
            </a:r>
            <a:r>
              <a:rPr lang="en-US" b="1" u="sng" dirty="0"/>
              <a:t>Time</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33323"/>
            <a:ext cx="9905999" cy="3811884"/>
          </a:xfrm>
        </p:spPr>
        <p:txBody>
          <a:bodyPr anchor="t">
            <a:noAutofit/>
          </a:bodyPr>
          <a:lstStyle/>
          <a:p>
            <a:pPr marL="514350" lvl="0" indent="-514350">
              <a:buFont typeface="+mj-lt"/>
              <a:buAutoNum type="arabicPeriod"/>
            </a:pPr>
            <a:r>
              <a:rPr lang="en-US" sz="2800" u="sng" dirty="0"/>
              <a:t>Waiting</a:t>
            </a:r>
            <a:r>
              <a:rPr lang="en-US" sz="2800" dirty="0"/>
              <a:t> is the fourth and hardest reality of evangelism</a:t>
            </a:r>
          </a:p>
          <a:p>
            <a:pPr marL="914400" lvl="1" indent="-457200">
              <a:buFont typeface="+mj-lt"/>
              <a:buAutoNum type="alphaLcPeriod"/>
            </a:pPr>
            <a:r>
              <a:rPr lang="en-US" sz="2400" dirty="0"/>
              <a:t>NOTE: God did not ask you to “</a:t>
            </a:r>
            <a:r>
              <a:rPr lang="en-US" sz="2400" u="sng" dirty="0"/>
              <a:t>win</a:t>
            </a:r>
            <a:r>
              <a:rPr lang="en-US" sz="2400" dirty="0"/>
              <a:t>” souls. He just asked you to plant seeds. </a:t>
            </a:r>
          </a:p>
          <a:p>
            <a:pPr marL="914400" lvl="1" indent="-457200">
              <a:buFont typeface="+mj-lt"/>
              <a:buAutoNum type="alphaLcPeriod"/>
            </a:pPr>
            <a:r>
              <a:rPr lang="en-US" sz="2400" dirty="0"/>
              <a:t>Steve Sjogren and evangelism author George G. Hunter III estimate that, “on average, it takes between twelve and twenty significant ‘gospel touches’ for people to move from the beginning of the scale into genuine relationships with Christ.”</a:t>
            </a:r>
          </a:p>
        </p:txBody>
      </p:sp>
    </p:spTree>
    <p:extLst>
      <p:ext uri="{BB962C8B-B14F-4D97-AF65-F5344CB8AC3E}">
        <p14:creationId xmlns:p14="http://schemas.microsoft.com/office/powerpoint/2010/main" val="20876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dirty="0"/>
              <a:t>Harvest Time Takes </a:t>
            </a:r>
            <a:r>
              <a:rPr lang="en-US" b="1" u="sng" dirty="0"/>
              <a:t>Time</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33323"/>
            <a:ext cx="9905999" cy="3811884"/>
          </a:xfrm>
        </p:spPr>
        <p:txBody>
          <a:bodyPr anchor="t">
            <a:noAutofit/>
          </a:bodyPr>
          <a:lstStyle/>
          <a:p>
            <a:pPr marL="514350" lvl="0" indent="-514350">
              <a:buFont typeface="+mj-lt"/>
              <a:buAutoNum type="arabicPeriod" startAt="2"/>
            </a:pPr>
            <a:r>
              <a:rPr lang="en-US" sz="2800" dirty="0"/>
              <a:t>You have to earn the </a:t>
            </a:r>
            <a:r>
              <a:rPr lang="en-US" sz="2800" u="sng" dirty="0"/>
              <a:t>right</a:t>
            </a:r>
            <a:r>
              <a:rPr lang="en-US" sz="2800" dirty="0"/>
              <a:t> to speak into someone’s life on a deep spiritual level. </a:t>
            </a:r>
          </a:p>
          <a:p>
            <a:pPr marL="914400" lvl="1" indent="-457200">
              <a:buFont typeface="+mj-lt"/>
              <a:buAutoNum type="alphaLcPeriod"/>
            </a:pPr>
            <a:r>
              <a:rPr lang="en-US" sz="2400" dirty="0"/>
              <a:t>Don’t </a:t>
            </a:r>
            <a:r>
              <a:rPr lang="en-US" sz="2400" u="sng" dirty="0"/>
              <a:t>assume</a:t>
            </a:r>
            <a:r>
              <a:rPr lang="en-US" sz="2400" dirty="0"/>
              <a:t> that making a decision as serious and life changing as inviting Jesus Christ into your life can be accomplished in an initial fifteen- or twenty-minute presentation. </a:t>
            </a:r>
          </a:p>
        </p:txBody>
      </p:sp>
    </p:spTree>
    <p:extLst>
      <p:ext uri="{BB962C8B-B14F-4D97-AF65-F5344CB8AC3E}">
        <p14:creationId xmlns:p14="http://schemas.microsoft.com/office/powerpoint/2010/main" val="10956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dirty="0"/>
              <a:t>Harvest Time Takes </a:t>
            </a:r>
            <a:r>
              <a:rPr lang="en-US" b="1" u="sng" dirty="0"/>
              <a:t>Time</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33323"/>
            <a:ext cx="9905999" cy="3811884"/>
          </a:xfrm>
        </p:spPr>
        <p:txBody>
          <a:bodyPr anchor="t">
            <a:noAutofit/>
          </a:bodyPr>
          <a:lstStyle/>
          <a:p>
            <a:pPr marL="514350" lvl="0" indent="-514350">
              <a:buFont typeface="+mj-lt"/>
              <a:buAutoNum type="arabicPeriod" startAt="3"/>
            </a:pPr>
            <a:r>
              <a:rPr lang="en-US" sz="2800" dirty="0"/>
              <a:t>Christians must prepare themselves to share the Gospel in hopes that they may be the last link in the series of spiritual encounters a person faces, and realize that time is a significant part of that process. </a:t>
            </a:r>
          </a:p>
          <a:p>
            <a:pPr marL="914400" lvl="1" indent="-457200">
              <a:buFont typeface="+mj-lt"/>
              <a:buAutoNum type="alphaLcPeriod"/>
            </a:pPr>
            <a:r>
              <a:rPr lang="en-US" sz="2400" dirty="0"/>
              <a:t>God alone reserves the miracle of </a:t>
            </a:r>
            <a:r>
              <a:rPr lang="en-US" sz="2400" u="sng" dirty="0"/>
              <a:t>conversion</a:t>
            </a:r>
            <a:r>
              <a:rPr lang="en-US" sz="2400" dirty="0"/>
              <a:t> and regeneration to himself. </a:t>
            </a:r>
          </a:p>
          <a:p>
            <a:pPr marL="914400" lvl="1" indent="-457200">
              <a:buFont typeface="+mj-lt"/>
              <a:buAutoNum type="alphaLcPeriod"/>
            </a:pPr>
            <a:r>
              <a:rPr lang="en-US" sz="2400" dirty="0"/>
              <a:t>With relational evangelism time is a reality you must embrace…</a:t>
            </a:r>
            <a:r>
              <a:rPr lang="en-US" sz="2400" dirty="0">
                <a:sym typeface="Wingdings" pitchFamily="2" charset="2"/>
              </a:rPr>
              <a:t></a:t>
            </a:r>
            <a:r>
              <a:rPr lang="en-US" sz="2400" dirty="0"/>
              <a:t>Like links in a chain</a:t>
            </a:r>
          </a:p>
        </p:txBody>
      </p:sp>
    </p:spTree>
    <p:extLst>
      <p:ext uri="{BB962C8B-B14F-4D97-AF65-F5344CB8AC3E}">
        <p14:creationId xmlns:p14="http://schemas.microsoft.com/office/powerpoint/2010/main" val="140922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u="sng" dirty="0"/>
              <a:t>Invest</a:t>
            </a:r>
            <a:r>
              <a:rPr lang="en-US" b="1" dirty="0"/>
              <a:t> In Yourself</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33323"/>
            <a:ext cx="9905999" cy="3811884"/>
          </a:xfrm>
        </p:spPr>
        <p:txBody>
          <a:bodyPr anchor="t">
            <a:noAutofit/>
          </a:bodyPr>
          <a:lstStyle/>
          <a:p>
            <a:pPr marL="514350" lvl="0" indent="-514350">
              <a:buFont typeface="+mj-lt"/>
              <a:buAutoNum type="arabicPeriod"/>
            </a:pPr>
            <a:r>
              <a:rPr lang="en-US" sz="2800" dirty="0"/>
              <a:t>One more reality awaits us if we truly desire effectiveness in relational evangelism. </a:t>
            </a:r>
          </a:p>
          <a:p>
            <a:pPr marL="914400" lvl="1" indent="-457200">
              <a:buFont typeface="+mj-lt"/>
              <a:buAutoNum type="alphaLcPeriod"/>
            </a:pPr>
            <a:r>
              <a:rPr lang="en-US" sz="2400" dirty="0"/>
              <a:t>Relational Evangelism flows out of your </a:t>
            </a:r>
            <a:r>
              <a:rPr lang="en-US" sz="2400" u="sng" dirty="0"/>
              <a:t>relationship</a:t>
            </a:r>
            <a:r>
              <a:rPr lang="en-US" sz="2400" dirty="0"/>
              <a:t> with Christ </a:t>
            </a:r>
          </a:p>
          <a:p>
            <a:pPr marL="914400" lvl="1" indent="-457200">
              <a:buFont typeface="+mj-lt"/>
              <a:buAutoNum type="alphaLcPeriod"/>
            </a:pPr>
            <a:r>
              <a:rPr lang="en-US" sz="2400" dirty="0"/>
              <a:t>So it makes sense for us to invest in our own spiritual wellbeing. </a:t>
            </a:r>
          </a:p>
          <a:p>
            <a:pPr marL="1428750" lvl="2" indent="-514350">
              <a:buFont typeface="+mj-lt"/>
              <a:buAutoNum type="romanLcPeriod"/>
            </a:pPr>
            <a:r>
              <a:rPr lang="en-US" sz="2000" dirty="0"/>
              <a:t>A person’s Christlikeness will attract other people! </a:t>
            </a:r>
          </a:p>
        </p:txBody>
      </p:sp>
    </p:spTree>
    <p:extLst>
      <p:ext uri="{BB962C8B-B14F-4D97-AF65-F5344CB8AC3E}">
        <p14:creationId xmlns:p14="http://schemas.microsoft.com/office/powerpoint/2010/main" val="4614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u="sng" dirty="0"/>
              <a:t>Invest</a:t>
            </a:r>
            <a:r>
              <a:rPr lang="en-US" b="1" dirty="0"/>
              <a:t> In Yourself</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1569087"/>
            <a:ext cx="9905999" cy="3811884"/>
          </a:xfrm>
        </p:spPr>
        <p:txBody>
          <a:bodyPr anchor="t">
            <a:noAutofit/>
          </a:bodyPr>
          <a:lstStyle/>
          <a:p>
            <a:pPr marL="514350" lvl="0" indent="-514350">
              <a:buFont typeface="+mj-lt"/>
              <a:buAutoNum type="arabicPeriod" startAt="2"/>
            </a:pPr>
            <a:r>
              <a:rPr lang="en-US" sz="2800" dirty="0"/>
              <a:t>This fifth and final reality of relational evangelism is almost more important than all the others.</a:t>
            </a:r>
          </a:p>
          <a:p>
            <a:pPr marL="914400" lvl="1" indent="-457200">
              <a:buFont typeface="+mj-lt"/>
              <a:buAutoNum type="alphaLcPeriod"/>
            </a:pPr>
            <a:r>
              <a:rPr lang="en-US" sz="2400" dirty="0"/>
              <a:t>We must invest in our spiritual </a:t>
            </a:r>
            <a:r>
              <a:rPr lang="en-US" sz="2400" u="sng" dirty="0"/>
              <a:t>formation</a:t>
            </a:r>
            <a:r>
              <a:rPr lang="en-US" sz="2400" dirty="0"/>
              <a:t> with a strategic plan of spiritual </a:t>
            </a:r>
            <a:r>
              <a:rPr lang="en-US" sz="2400" u="sng" dirty="0"/>
              <a:t>disciplines</a:t>
            </a:r>
            <a:r>
              <a:rPr lang="en-US" sz="2400" dirty="0"/>
              <a:t>. </a:t>
            </a:r>
          </a:p>
          <a:p>
            <a:pPr marL="914400" lvl="1" indent="-457200">
              <a:buFont typeface="+mj-lt"/>
              <a:buAutoNum type="alphaLcPeriod"/>
            </a:pPr>
            <a:r>
              <a:rPr lang="en-US" sz="2400" dirty="0"/>
              <a:t>Dallas Willard, discussing the contrast between human and Christian spiritual formation, said: “Christian spiritual formation, in contrast, is the </a:t>
            </a:r>
            <a:r>
              <a:rPr lang="en-US" sz="2400" i="1" dirty="0"/>
              <a:t>redemptive process of forming the inner human world so that it takes on the character of the inner being of Christ himself</a:t>
            </a:r>
            <a:r>
              <a:rPr lang="en-US" sz="2400" dirty="0"/>
              <a:t>.”</a:t>
            </a:r>
          </a:p>
          <a:p>
            <a:pPr marL="914400" lvl="1" indent="-457200">
              <a:buFont typeface="+mj-lt"/>
              <a:buAutoNum type="alphaLcPeriod"/>
            </a:pPr>
            <a:r>
              <a:rPr lang="en-US" sz="2400" dirty="0"/>
              <a:t>Involves </a:t>
            </a:r>
            <a:r>
              <a:rPr lang="en-US" sz="2400" u="sng" dirty="0"/>
              <a:t>fasting</a:t>
            </a:r>
            <a:r>
              <a:rPr lang="en-US" sz="2400" dirty="0"/>
              <a:t>, Scripture memorization and prayer.</a:t>
            </a:r>
          </a:p>
        </p:txBody>
      </p:sp>
    </p:spTree>
    <p:extLst>
      <p:ext uri="{BB962C8B-B14F-4D97-AF65-F5344CB8AC3E}">
        <p14:creationId xmlns:p14="http://schemas.microsoft.com/office/powerpoint/2010/main" val="250877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u="sng" dirty="0"/>
              <a:t>Invest</a:t>
            </a:r>
            <a:r>
              <a:rPr lang="en-US" b="1" dirty="0"/>
              <a:t> In Yourself</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1569087"/>
            <a:ext cx="9905999" cy="3811884"/>
          </a:xfrm>
        </p:spPr>
        <p:txBody>
          <a:bodyPr anchor="t">
            <a:noAutofit/>
          </a:bodyPr>
          <a:lstStyle/>
          <a:p>
            <a:pPr marL="457200" lvl="0" indent="-457200">
              <a:buFont typeface="+mj-lt"/>
              <a:buAutoNum type="arabicPeriod" startAt="3"/>
            </a:pPr>
            <a:r>
              <a:rPr lang="en-US" dirty="0"/>
              <a:t>Mandatory </a:t>
            </a:r>
            <a:r>
              <a:rPr lang="en-US" u="sng" dirty="0"/>
              <a:t>reflection</a:t>
            </a:r>
            <a:r>
              <a:rPr lang="en-US" dirty="0"/>
              <a:t> and prayer arise as two of the greatest benefits to spiritual “planning.”  </a:t>
            </a:r>
          </a:p>
          <a:p>
            <a:pPr marL="914400" lvl="1" indent="-457200">
              <a:buFont typeface="+mj-lt"/>
              <a:buAutoNum type="alphaLcPeriod"/>
            </a:pPr>
            <a:r>
              <a:rPr lang="en-US" sz="2400" dirty="0"/>
              <a:t>Regularly spend time in prayerful reflection to help you gain the spiritual awareness</a:t>
            </a:r>
          </a:p>
          <a:p>
            <a:pPr marL="914400" lvl="1" indent="-457200">
              <a:buFont typeface="+mj-lt"/>
              <a:buAutoNum type="alphaLcPeriod"/>
            </a:pPr>
            <a:r>
              <a:rPr lang="en-US" sz="2400" dirty="0"/>
              <a:t>Spiritual disciplines involve every aspect of your life = so </a:t>
            </a:r>
            <a:r>
              <a:rPr lang="en-US" sz="2400" u="sng" dirty="0"/>
              <a:t>assess</a:t>
            </a:r>
            <a:r>
              <a:rPr lang="en-US" sz="2400" dirty="0"/>
              <a:t> periodically</a:t>
            </a:r>
          </a:p>
          <a:p>
            <a:pPr marL="914400" lvl="1" indent="-457200">
              <a:buFont typeface="+mj-lt"/>
              <a:buAutoNum type="alphaLcPeriod"/>
            </a:pPr>
            <a:r>
              <a:rPr lang="en-US" sz="2400" dirty="0"/>
              <a:t>Effective spiritual disciplines can involve: quality family times; fun times; Christian friends; personal acquaintances and even our secular jobs.  </a:t>
            </a:r>
          </a:p>
          <a:p>
            <a:pPr marL="1428750" lvl="2" indent="-514350">
              <a:buFont typeface="+mj-lt"/>
              <a:buAutoNum type="romanLcPeriod"/>
            </a:pPr>
            <a:r>
              <a:rPr lang="en-US" sz="2000" dirty="0"/>
              <a:t>Let the Holy Spirit guide you!</a:t>
            </a:r>
          </a:p>
        </p:txBody>
      </p:sp>
    </p:spTree>
    <p:extLst>
      <p:ext uri="{BB962C8B-B14F-4D97-AF65-F5344CB8AC3E}">
        <p14:creationId xmlns:p14="http://schemas.microsoft.com/office/powerpoint/2010/main" val="41893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u="sng" dirty="0"/>
              <a:t>Conclusion</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05186"/>
            <a:ext cx="9905999" cy="3811884"/>
          </a:xfrm>
        </p:spPr>
        <p:txBody>
          <a:bodyPr anchor="t">
            <a:noAutofit/>
          </a:bodyPr>
          <a:lstStyle/>
          <a:p>
            <a:pPr marL="514350" lvl="0" indent="-514350">
              <a:buFont typeface="+mj-lt"/>
              <a:buAutoNum type="arabicPeriod"/>
            </a:pPr>
            <a:r>
              <a:rPr lang="en-US" sz="2800" dirty="0"/>
              <a:t>Church leaders and </a:t>
            </a:r>
            <a:r>
              <a:rPr lang="en-US" sz="2800" dirty="0" err="1"/>
              <a:t>disciplers</a:t>
            </a:r>
            <a:r>
              <a:rPr lang="en-US" sz="2800" dirty="0"/>
              <a:t> often talk about the many excuses and fears that prevail in evangelism, but every Christian needs to remember, “</a:t>
            </a:r>
            <a:r>
              <a:rPr lang="en-US" sz="2800" u="sng" dirty="0"/>
              <a:t>winning the world to Jesus Christ begins with </a:t>
            </a:r>
            <a:r>
              <a:rPr lang="en-US" sz="2800" b="1" u="sng" dirty="0"/>
              <a:t>one</a:t>
            </a:r>
            <a:r>
              <a:rPr lang="en-US" sz="2800" u="sng" dirty="0"/>
              <a:t> soul at a time</a:t>
            </a:r>
            <a:r>
              <a:rPr lang="en-US" sz="2800" dirty="0"/>
              <a:t>.” </a:t>
            </a:r>
          </a:p>
          <a:p>
            <a:pPr marL="514350" lvl="0" indent="-514350">
              <a:buFont typeface="+mj-lt"/>
              <a:buAutoNum type="arabicPeriod"/>
            </a:pPr>
            <a:r>
              <a:rPr lang="en-US" sz="2800" dirty="0"/>
              <a:t>Relational evangelism is about building relationships, planting seeds, cultivating opportunities, embracing time and investing in yourself. </a:t>
            </a:r>
          </a:p>
        </p:txBody>
      </p:sp>
    </p:spTree>
    <p:extLst>
      <p:ext uri="{BB962C8B-B14F-4D97-AF65-F5344CB8AC3E}">
        <p14:creationId xmlns:p14="http://schemas.microsoft.com/office/powerpoint/2010/main" val="40168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u="sng" dirty="0"/>
              <a:t>Conclusion</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05186"/>
            <a:ext cx="9905999" cy="3811884"/>
          </a:xfrm>
        </p:spPr>
        <p:txBody>
          <a:bodyPr anchor="t">
            <a:noAutofit/>
          </a:bodyPr>
          <a:lstStyle/>
          <a:p>
            <a:pPr marL="514350" indent="-514350">
              <a:buFont typeface="+mj-lt"/>
              <a:buAutoNum type="arabicPeriod" startAt="3"/>
            </a:pPr>
            <a:r>
              <a:rPr lang="en-US" sz="2800" dirty="0"/>
              <a:t>But one reality stands above all others—</a:t>
            </a:r>
            <a:r>
              <a:rPr lang="en-US" sz="2800" u="sng" dirty="0"/>
              <a:t>you cannot judge </a:t>
            </a:r>
            <a:r>
              <a:rPr lang="en-US" sz="2800" b="1" u="sng" dirty="0"/>
              <a:t>yourself</a:t>
            </a:r>
            <a:r>
              <a:rPr lang="en-US" sz="2800" u="sng" dirty="0"/>
              <a:t> in evangelism as a success or failure</a:t>
            </a:r>
            <a:r>
              <a:rPr lang="en-US" sz="2800" dirty="0"/>
              <a:t>. So pick up your bag of gospel seed and start sowing seed wherever you go. </a:t>
            </a:r>
            <a:r>
              <a:rPr lang="en-US" sz="2800" b="1" u="sng" dirty="0"/>
              <a:t>There are people in your community who have been waiting to hear some Good News from someone they trust</a:t>
            </a:r>
            <a:r>
              <a:rPr lang="en-US" sz="2800" dirty="0"/>
              <a:t>.</a:t>
            </a:r>
          </a:p>
        </p:txBody>
      </p:sp>
    </p:spTree>
    <p:extLst>
      <p:ext uri="{BB962C8B-B14F-4D97-AF65-F5344CB8AC3E}">
        <p14:creationId xmlns:p14="http://schemas.microsoft.com/office/powerpoint/2010/main" val="374689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dirty="0"/>
              <a:t>What You Can Do</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05186"/>
            <a:ext cx="9905999" cy="3811884"/>
          </a:xfrm>
        </p:spPr>
        <p:txBody>
          <a:bodyPr anchor="t">
            <a:noAutofit/>
          </a:bodyPr>
          <a:lstStyle/>
          <a:p>
            <a:pPr marL="514350" lvl="0" indent="-514350">
              <a:buFont typeface="+mj-lt"/>
              <a:buAutoNum type="arabicPeriod"/>
            </a:pPr>
            <a:r>
              <a:rPr lang="en-US" sz="2800" dirty="0"/>
              <a:t>Write down or share in a group at least one person you already know on a first name basis at a place you frequent every week for whom you could begin praying. This can include anyone from airport staff to the staff at your favorite restaurant—or even the local hardware store or coffee shop workers. Where to you go each week?</a:t>
            </a:r>
          </a:p>
        </p:txBody>
      </p:sp>
    </p:spTree>
    <p:extLst>
      <p:ext uri="{BB962C8B-B14F-4D97-AF65-F5344CB8AC3E}">
        <p14:creationId xmlns:p14="http://schemas.microsoft.com/office/powerpoint/2010/main" val="49768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p:txBody>
          <a:bodyPr>
            <a:normAutofit/>
          </a:bodyPr>
          <a:lstStyle/>
          <a:p>
            <a:r>
              <a:rPr lang="en-US" sz="4000" dirty="0"/>
              <a:t>Five Realities of relational evangelism</a:t>
            </a:r>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000124" y="1653495"/>
            <a:ext cx="10082557" cy="3811884"/>
          </a:xfrm>
        </p:spPr>
        <p:txBody>
          <a:bodyPr>
            <a:noAutofit/>
          </a:bodyPr>
          <a:lstStyle/>
          <a:p>
            <a:pPr lvl="0"/>
            <a:r>
              <a:rPr lang="en-US" sz="2800" u="sng" dirty="0"/>
              <a:t>Farming</a:t>
            </a:r>
            <a:r>
              <a:rPr lang="en-US" sz="2800" dirty="0"/>
              <a:t> principles have remained the same over the years.</a:t>
            </a:r>
          </a:p>
          <a:p>
            <a:pPr lvl="1"/>
            <a:r>
              <a:rPr lang="en-US" sz="2800" dirty="0"/>
              <a:t>Prepare, plant, cultivate, harvest, and invest for the next crop. </a:t>
            </a:r>
          </a:p>
          <a:p>
            <a:pPr lvl="0"/>
            <a:r>
              <a:rPr lang="en-US" sz="2800" dirty="0"/>
              <a:t>Relational evangelism enjoys some similarly great </a:t>
            </a:r>
            <a:r>
              <a:rPr lang="en-US" sz="2800" u="sng" dirty="0"/>
              <a:t>principles</a:t>
            </a:r>
            <a:r>
              <a:rPr lang="en-US" sz="2800" dirty="0"/>
              <a:t> that we already do to some extent. </a:t>
            </a:r>
          </a:p>
          <a:p>
            <a:pPr lvl="0"/>
            <a:r>
              <a:rPr lang="en-US" sz="2800" dirty="0"/>
              <a:t>What is relational evangelism and how can you do it </a:t>
            </a:r>
            <a:r>
              <a:rPr lang="en-US" sz="2800" u="sng" dirty="0"/>
              <a:t>successfully</a:t>
            </a:r>
            <a:r>
              <a:rPr lang="en-US" sz="2800" dirty="0"/>
              <a:t>? </a:t>
            </a:r>
          </a:p>
          <a:p>
            <a:r>
              <a:rPr lang="en-US" sz="2800" dirty="0"/>
              <a:t>It’s ok to make mistakes—journey of relational evangelism can be as rewarding as harvest time </a:t>
            </a:r>
          </a:p>
        </p:txBody>
      </p:sp>
    </p:spTree>
    <p:extLst>
      <p:ext uri="{BB962C8B-B14F-4D97-AF65-F5344CB8AC3E}">
        <p14:creationId xmlns:p14="http://schemas.microsoft.com/office/powerpoint/2010/main" val="65900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dirty="0"/>
              <a:t>What You Can Do</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05186"/>
            <a:ext cx="9905999" cy="3811884"/>
          </a:xfrm>
        </p:spPr>
        <p:txBody>
          <a:bodyPr anchor="t">
            <a:noAutofit/>
          </a:bodyPr>
          <a:lstStyle/>
          <a:p>
            <a:pPr marL="514350" lvl="0" indent="-514350">
              <a:buFont typeface="+mj-lt"/>
              <a:buAutoNum type="arabicPeriod" startAt="2"/>
            </a:pPr>
            <a:r>
              <a:rPr lang="en-US" sz="2800" dirty="0"/>
              <a:t>Think about or discuss with your group these places you routinely visit and how you might build relationships with people there. Bank tellers, grocery store cashiers, Post Office employees, students or teachers at schools, retail store employees, and peers at work are some of the type of people with whom great relationships can be nurtured!</a:t>
            </a:r>
          </a:p>
        </p:txBody>
      </p:sp>
    </p:spTree>
    <p:extLst>
      <p:ext uri="{BB962C8B-B14F-4D97-AF65-F5344CB8AC3E}">
        <p14:creationId xmlns:p14="http://schemas.microsoft.com/office/powerpoint/2010/main" val="2491234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dirty="0"/>
              <a:t>What You Can Do</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05186"/>
            <a:ext cx="9905999" cy="3811884"/>
          </a:xfrm>
        </p:spPr>
        <p:txBody>
          <a:bodyPr anchor="t">
            <a:noAutofit/>
          </a:bodyPr>
          <a:lstStyle/>
          <a:p>
            <a:pPr marL="514350" lvl="0" indent="-514350">
              <a:buFont typeface="+mj-lt"/>
              <a:buAutoNum type="arabicPeriod" startAt="3"/>
            </a:pPr>
            <a:r>
              <a:rPr lang="en-US" sz="2800" dirty="0"/>
              <a:t>Write down or share in a group unpleasant evangelism situations you may have had that you thought were total failures. What positive aspects of those experiences can you or your group see that may help reveal what God might have done in spite of your efforts?</a:t>
            </a:r>
          </a:p>
        </p:txBody>
      </p:sp>
    </p:spTree>
    <p:extLst>
      <p:ext uri="{BB962C8B-B14F-4D97-AF65-F5344CB8AC3E}">
        <p14:creationId xmlns:p14="http://schemas.microsoft.com/office/powerpoint/2010/main" val="309120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dirty="0"/>
              <a:t>What You Can Do</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05186"/>
            <a:ext cx="9905999" cy="3811884"/>
          </a:xfrm>
        </p:spPr>
        <p:txBody>
          <a:bodyPr anchor="t">
            <a:noAutofit/>
          </a:bodyPr>
          <a:lstStyle/>
          <a:p>
            <a:pPr marL="514350" lvl="0" indent="-514350">
              <a:buFont typeface="+mj-lt"/>
              <a:buAutoNum type="arabicPeriod" startAt="4"/>
            </a:pPr>
            <a:r>
              <a:rPr lang="en-US" sz="2800" dirty="0"/>
              <a:t>Mark </a:t>
            </a:r>
            <a:r>
              <a:rPr lang="en-US" sz="2800" dirty="0" err="1"/>
              <a:t>Mittelberg</a:t>
            </a:r>
            <a:r>
              <a:rPr lang="en-US" sz="2800" dirty="0"/>
              <a:t> mentions having three people for whom you readily pray concerning faith in Christ. Make your own list right now of three people you know.</a:t>
            </a:r>
          </a:p>
          <a:p>
            <a:pPr lvl="1"/>
            <a:r>
              <a:rPr lang="en-US" sz="2800" dirty="0"/>
              <a:t>___________________________________________</a:t>
            </a:r>
          </a:p>
          <a:p>
            <a:pPr lvl="1"/>
            <a:r>
              <a:rPr lang="en-US" sz="2800" dirty="0"/>
              <a:t>___________________________________________</a:t>
            </a:r>
          </a:p>
          <a:p>
            <a:pPr lvl="1"/>
            <a:r>
              <a:rPr lang="en-US" sz="2800" dirty="0"/>
              <a:t>___________________________________________</a:t>
            </a:r>
          </a:p>
          <a:p>
            <a:r>
              <a:rPr lang="en-US" sz="1800" dirty="0"/>
              <a:t>Bill Hybels and Mark </a:t>
            </a:r>
            <a:r>
              <a:rPr lang="en-US" sz="1800" dirty="0" err="1"/>
              <a:t>Mittelberg</a:t>
            </a:r>
            <a:r>
              <a:rPr lang="en-US" sz="1800" dirty="0"/>
              <a:t>, </a:t>
            </a:r>
            <a:r>
              <a:rPr lang="en-US" sz="1800" i="1" dirty="0"/>
              <a:t>Becoming A Contagious Christian</a:t>
            </a:r>
            <a:r>
              <a:rPr lang="en-US" sz="1800" dirty="0"/>
              <a:t> (Grand Rapids, MI: Zondervan, 1994), 104.</a:t>
            </a:r>
          </a:p>
        </p:txBody>
      </p:sp>
    </p:spTree>
    <p:extLst>
      <p:ext uri="{BB962C8B-B14F-4D97-AF65-F5344CB8AC3E}">
        <p14:creationId xmlns:p14="http://schemas.microsoft.com/office/powerpoint/2010/main" val="2467266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dirty="0"/>
              <a:t>What You Can Do</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05186"/>
            <a:ext cx="9905999" cy="3811884"/>
          </a:xfrm>
        </p:spPr>
        <p:txBody>
          <a:bodyPr anchor="t">
            <a:noAutofit/>
          </a:bodyPr>
          <a:lstStyle/>
          <a:p>
            <a:pPr marL="514350" lvl="0" indent="-514350">
              <a:buFont typeface="+mj-lt"/>
              <a:buAutoNum type="arabicPeriod" startAt="5"/>
            </a:pPr>
            <a:r>
              <a:rPr lang="en-US" sz="2800" dirty="0"/>
              <a:t>Share how you would translate the following verse in the King James translation of Scripture into more modern language so that non-churched people might understand.</a:t>
            </a:r>
          </a:p>
          <a:p>
            <a:pPr marL="914400" lvl="1" indent="-457200">
              <a:buFont typeface="+mj-lt"/>
              <a:buAutoNum type="alphaLcPeriod"/>
            </a:pPr>
            <a:r>
              <a:rPr lang="en-US" dirty="0"/>
              <a:t>John 3:16, “For God so loved the world, that He gave His only begotten Son, that whosoever believeth in Him should not perish, but have everlasting life.”</a:t>
            </a:r>
            <a:r>
              <a:rPr lang="en-US" sz="2400" dirty="0"/>
              <a:t> </a:t>
            </a:r>
            <a:endParaRPr lang="en-US" sz="1400" dirty="0"/>
          </a:p>
        </p:txBody>
      </p:sp>
    </p:spTree>
    <p:extLst>
      <p:ext uri="{BB962C8B-B14F-4D97-AF65-F5344CB8AC3E}">
        <p14:creationId xmlns:p14="http://schemas.microsoft.com/office/powerpoint/2010/main" val="132205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u="sng" dirty="0"/>
              <a:t>Prepare</a:t>
            </a:r>
            <a:r>
              <a:rPr lang="en-US" b="1" dirty="0"/>
              <a:t> – You need to build relationships</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1796375"/>
            <a:ext cx="9905999" cy="3811884"/>
          </a:xfrm>
        </p:spPr>
        <p:txBody>
          <a:bodyPr>
            <a:noAutofit/>
          </a:bodyPr>
          <a:lstStyle/>
          <a:p>
            <a:pPr marL="457200" lvl="0" indent="-457200">
              <a:buFont typeface="+mj-lt"/>
              <a:buAutoNum type="arabicPeriod"/>
            </a:pPr>
            <a:r>
              <a:rPr lang="en-US" sz="2800" dirty="0"/>
              <a:t>Many of us already enjoy building and nurturing relationships </a:t>
            </a:r>
          </a:p>
          <a:p>
            <a:pPr marL="914400" lvl="1" indent="-457200">
              <a:buFont typeface="+mj-lt"/>
              <a:buAutoNum type="alphaLcPeriod"/>
            </a:pPr>
            <a:r>
              <a:rPr lang="en-US" sz="2800" dirty="0"/>
              <a:t>Around our areas of work, play, and day-to-day activities. We all have </a:t>
            </a:r>
            <a:r>
              <a:rPr lang="en-US" sz="2800" u="sng" dirty="0"/>
              <a:t>relationships</a:t>
            </a:r>
            <a:r>
              <a:rPr lang="en-US" sz="2800" dirty="0"/>
              <a:t>.</a:t>
            </a:r>
          </a:p>
          <a:p>
            <a:pPr marL="457200" lvl="0" indent="-457200">
              <a:buFont typeface="+mj-lt"/>
              <a:buAutoNum type="arabicPeriod"/>
            </a:pPr>
            <a:r>
              <a:rPr lang="en-US" sz="2800" dirty="0"/>
              <a:t>We tend to share the Gospel with a person we have built some level of relationship. </a:t>
            </a:r>
          </a:p>
          <a:p>
            <a:pPr marL="914400" lvl="1" indent="-457200">
              <a:buFont typeface="+mj-lt"/>
              <a:buAutoNum type="alphaLcPeriod"/>
            </a:pPr>
            <a:r>
              <a:rPr lang="en-US" sz="2800" dirty="0"/>
              <a:t>Over the years, I asked my evangelism students how many of them prefer the door-to-door, in your face, confrontational evangelism. </a:t>
            </a:r>
            <a:r>
              <a:rPr lang="en-US" sz="2800" dirty="0">
                <a:sym typeface="Wingdings" pitchFamily="2" charset="2"/>
              </a:rPr>
              <a:t></a:t>
            </a:r>
            <a:r>
              <a:rPr lang="en-US" sz="2800" b="1" dirty="0"/>
              <a:t>ONLY </a:t>
            </a:r>
            <a:r>
              <a:rPr lang="en-US" sz="2800" b="1" u="sng" dirty="0"/>
              <a:t>TWO</a:t>
            </a:r>
            <a:r>
              <a:rPr lang="en-US" sz="2800" b="1" dirty="0"/>
              <a:t> STUDENTS!</a:t>
            </a:r>
            <a:r>
              <a:rPr lang="en-US" sz="2800" dirty="0"/>
              <a:t> </a:t>
            </a:r>
          </a:p>
        </p:txBody>
      </p:sp>
    </p:spTree>
    <p:extLst>
      <p:ext uri="{BB962C8B-B14F-4D97-AF65-F5344CB8AC3E}">
        <p14:creationId xmlns:p14="http://schemas.microsoft.com/office/powerpoint/2010/main" val="408549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u="sng" dirty="0"/>
              <a:t>Prepare</a:t>
            </a:r>
            <a:r>
              <a:rPr lang="en-US" b="1" dirty="0"/>
              <a:t> – You need to build relationships</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285874" y="1796375"/>
            <a:ext cx="9796807" cy="3811884"/>
          </a:xfrm>
        </p:spPr>
        <p:txBody>
          <a:bodyPr>
            <a:noAutofit/>
          </a:bodyPr>
          <a:lstStyle/>
          <a:p>
            <a:pPr marL="457200" lvl="0" indent="-457200">
              <a:buFont typeface="+mj-lt"/>
              <a:buAutoNum type="arabicPeriod" startAt="3"/>
            </a:pPr>
            <a:r>
              <a:rPr lang="en-US" sz="2800" dirty="0"/>
              <a:t>How do you build </a:t>
            </a:r>
            <a:r>
              <a:rPr lang="en-US" sz="2800" u="sng" dirty="0"/>
              <a:t>relationships</a:t>
            </a:r>
            <a:r>
              <a:rPr lang="en-US" sz="2800" dirty="0"/>
              <a:t> for relational evangelism?</a:t>
            </a:r>
          </a:p>
          <a:p>
            <a:pPr marL="914400" lvl="1" indent="-457200">
              <a:buFont typeface="+mj-lt"/>
              <a:buAutoNum type="alphaLcPeriod"/>
            </a:pPr>
            <a:r>
              <a:rPr lang="en-US" sz="2800" dirty="0"/>
              <a:t>The same way you developed the friends you enjoy now. </a:t>
            </a:r>
          </a:p>
          <a:p>
            <a:pPr marL="914400" lvl="1" indent="-457200">
              <a:buFont typeface="+mj-lt"/>
              <a:buAutoNum type="alphaLcPeriod"/>
            </a:pPr>
            <a:r>
              <a:rPr lang="en-US" sz="2800" dirty="0"/>
              <a:t>Great relationships take </a:t>
            </a:r>
            <a:r>
              <a:rPr lang="en-US" sz="2800" u="sng" dirty="0"/>
              <a:t>time</a:t>
            </a:r>
            <a:r>
              <a:rPr lang="en-US" sz="2800" dirty="0"/>
              <a:t>, commitment and intentionality—like relational evangelism! </a:t>
            </a:r>
          </a:p>
          <a:p>
            <a:pPr marL="914400" lvl="1" indent="-457200">
              <a:buFont typeface="+mj-lt"/>
              <a:buAutoNum type="alphaLcPeriod"/>
            </a:pPr>
            <a:r>
              <a:rPr lang="en-US" sz="2800" dirty="0"/>
              <a:t>Relational evangelism demands a more </a:t>
            </a:r>
            <a:r>
              <a:rPr lang="en-US" sz="2800" u="sng" dirty="0"/>
              <a:t>intentional</a:t>
            </a:r>
            <a:r>
              <a:rPr lang="en-US" sz="2800" dirty="0"/>
              <a:t> pursuit of trusted relationships</a:t>
            </a:r>
          </a:p>
          <a:p>
            <a:pPr marL="1428750" lvl="2" indent="-514350">
              <a:buFont typeface="+mj-lt"/>
              <a:buAutoNum type="romanLcPeriod"/>
            </a:pPr>
            <a:r>
              <a:rPr lang="en-US" sz="2800" dirty="0"/>
              <a:t>May only see once or twice a week </a:t>
            </a:r>
            <a:r>
              <a:rPr lang="en-US" sz="2800" dirty="0">
                <a:sym typeface="Wingdings" pitchFamily="2" charset="2"/>
              </a:rPr>
              <a:t></a:t>
            </a:r>
            <a:r>
              <a:rPr lang="en-US" sz="2800" dirty="0"/>
              <a:t>Build friendships that last – saved or not</a:t>
            </a:r>
          </a:p>
        </p:txBody>
      </p:sp>
    </p:spTree>
    <p:extLst>
      <p:ext uri="{BB962C8B-B14F-4D97-AF65-F5344CB8AC3E}">
        <p14:creationId xmlns:p14="http://schemas.microsoft.com/office/powerpoint/2010/main" val="72867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u="sng" dirty="0"/>
              <a:t>Prepare</a:t>
            </a:r>
            <a:r>
              <a:rPr lang="en-US" b="1" dirty="0"/>
              <a:t> – You need to build relationships</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1796375"/>
            <a:ext cx="9905999" cy="3811884"/>
          </a:xfrm>
        </p:spPr>
        <p:txBody>
          <a:bodyPr>
            <a:noAutofit/>
          </a:bodyPr>
          <a:lstStyle/>
          <a:p>
            <a:pPr marL="914400" lvl="1" indent="-457200">
              <a:buFont typeface="+mj-lt"/>
              <a:buAutoNum type="alphaLcPeriod" startAt="4"/>
            </a:pPr>
            <a:r>
              <a:rPr lang="en-US" sz="2800" dirty="0"/>
              <a:t>Relational Evangelism may take </a:t>
            </a:r>
            <a:r>
              <a:rPr lang="en-US" sz="2800" u="sng" dirty="0"/>
              <a:t>years</a:t>
            </a:r>
            <a:r>
              <a:rPr lang="en-US" sz="2800" dirty="0"/>
              <a:t> – just like my friend who took 35 years to accept Christ.</a:t>
            </a:r>
          </a:p>
          <a:p>
            <a:pPr marL="1428750" lvl="2" indent="-514350">
              <a:buFont typeface="+mj-lt"/>
              <a:buAutoNum type="romanLcPeriod"/>
            </a:pPr>
            <a:r>
              <a:rPr lang="en-US" sz="2800" dirty="0"/>
              <a:t>No matter how infrequent we talked – he knew he could always call…and cuss.</a:t>
            </a:r>
          </a:p>
          <a:p>
            <a:pPr marL="0" indent="0">
              <a:buNone/>
            </a:pPr>
            <a:r>
              <a:rPr lang="en-US" sz="2800" i="1" dirty="0">
                <a:latin typeface="Times New Roman" panose="02020603050405020304" pitchFamily="18" charset="0"/>
                <a:cs typeface="Times New Roman" panose="02020603050405020304" pitchFamily="18" charset="0"/>
              </a:rPr>
              <a:t>“The trick of delivering God’s mail to a person’s spiritual address is really no trick at all; it’s mostly a matter of caring enough to treat people with the kindness and respect we desire for ourselves.”</a:t>
            </a:r>
            <a:endParaRPr lang="en-US" sz="28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--Steve Sjogren, Dave Ping, &amp; Doug Pollock, </a:t>
            </a:r>
            <a:r>
              <a:rPr lang="en-US" sz="1200" i="1" dirty="0">
                <a:latin typeface="Times New Roman" panose="02020603050405020304" pitchFamily="18" charset="0"/>
                <a:cs typeface="Times New Roman" panose="02020603050405020304" pitchFamily="18" charset="0"/>
              </a:rPr>
              <a:t>Irresistible Evangelism: Natural Ways to Open Others to Jesus </a:t>
            </a:r>
            <a:r>
              <a:rPr lang="en-US" sz="1200" dirty="0">
                <a:latin typeface="Times New Roman" panose="02020603050405020304" pitchFamily="18" charset="0"/>
                <a:cs typeface="Times New Roman" panose="02020603050405020304" pitchFamily="18" charset="0"/>
              </a:rPr>
              <a:t>(Loveland, CO: Group Publishing, 2004), 70.</a:t>
            </a:r>
          </a:p>
        </p:txBody>
      </p:sp>
    </p:spTree>
    <p:extLst>
      <p:ext uri="{BB962C8B-B14F-4D97-AF65-F5344CB8AC3E}">
        <p14:creationId xmlns:p14="http://schemas.microsoft.com/office/powerpoint/2010/main" val="5971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dirty="0"/>
              <a:t>Plant – Anybody Can Do </a:t>
            </a:r>
            <a:r>
              <a:rPr lang="en-US" b="1" u="sng" dirty="0"/>
              <a:t>Nothing</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1653495"/>
            <a:ext cx="9905999" cy="3811884"/>
          </a:xfrm>
        </p:spPr>
        <p:txBody>
          <a:bodyPr anchor="t">
            <a:noAutofit/>
          </a:bodyPr>
          <a:lstStyle/>
          <a:p>
            <a:pPr lvl="0"/>
            <a:r>
              <a:rPr lang="en-US" sz="2800" dirty="0"/>
              <a:t>Matthew 28:19, “Therefore go and make disciples of all nations, baptizing them in the name of the Father and of the Son and of the Holy Spirit.”</a:t>
            </a:r>
          </a:p>
          <a:p>
            <a:pPr lvl="1"/>
            <a:r>
              <a:rPr lang="en-US" sz="2400" dirty="0"/>
              <a:t>Reveals the need for </a:t>
            </a:r>
            <a:r>
              <a:rPr lang="en-US" sz="2400" u="sng" dirty="0"/>
              <a:t>action</a:t>
            </a:r>
            <a:r>
              <a:rPr lang="en-US" sz="2400" dirty="0"/>
              <a:t> because it tells us to “go,” to “make,” and to “baptize;” </a:t>
            </a:r>
          </a:p>
          <a:p>
            <a:pPr lvl="1"/>
            <a:r>
              <a:rPr lang="en-US" sz="2400" dirty="0"/>
              <a:t>People are watching our lifestyle and our example – others may eavesdrop on us!</a:t>
            </a:r>
          </a:p>
          <a:p>
            <a:pPr lvl="1"/>
            <a:r>
              <a:rPr lang="en-US" sz="2400" dirty="0"/>
              <a:t>My airplane experience – sometimes it is what we do not </a:t>
            </a:r>
            <a:r>
              <a:rPr lang="en-US" sz="2400" u="sng" dirty="0"/>
              <a:t>say</a:t>
            </a:r>
            <a:r>
              <a:rPr lang="en-US" sz="2400" dirty="0"/>
              <a:t> that speaks the loudest!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81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dirty="0"/>
              <a:t>Plant – Anybody Can Do </a:t>
            </a:r>
            <a:r>
              <a:rPr lang="en-US" b="1" u="sng" dirty="0"/>
              <a:t>Nothing</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1653495"/>
            <a:ext cx="9905999" cy="3811884"/>
          </a:xfrm>
        </p:spPr>
        <p:txBody>
          <a:bodyPr anchor="t">
            <a:noAutofit/>
          </a:bodyPr>
          <a:lstStyle/>
          <a:p>
            <a:pPr lvl="0"/>
            <a:r>
              <a:rPr lang="en-US" sz="2800" dirty="0"/>
              <a:t>As Christians, we often see </a:t>
            </a:r>
            <a:r>
              <a:rPr lang="en-US" sz="2800" u="sng" dirty="0"/>
              <a:t>evangelism</a:t>
            </a:r>
            <a:r>
              <a:rPr lang="en-US" sz="2800" dirty="0"/>
              <a:t> as either success or failure. </a:t>
            </a:r>
          </a:p>
          <a:p>
            <a:pPr lvl="1"/>
            <a:r>
              <a:rPr lang="en-US" sz="2400" dirty="0"/>
              <a:t>But God uses our “</a:t>
            </a:r>
            <a:r>
              <a:rPr lang="en-US" sz="2400" u="sng" dirty="0"/>
              <a:t>actions</a:t>
            </a:r>
            <a:r>
              <a:rPr lang="en-US" sz="2400" dirty="0"/>
              <a:t>” as easily as our words of Scripture &amp; reasoning to plant gospel seeds. </a:t>
            </a:r>
          </a:p>
          <a:p>
            <a:pPr lvl="2"/>
            <a:r>
              <a:rPr lang="en-US" sz="2000" dirty="0"/>
              <a:t>Our “actions speak louder than words”—especially in the Christian realm </a:t>
            </a:r>
          </a:p>
          <a:p>
            <a:pPr lvl="2"/>
            <a:r>
              <a:rPr lang="en-US" sz="2000" dirty="0"/>
              <a:t>Especially with non-Christians who often have preconceived ideas or stereotypes.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52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dirty="0"/>
              <a:t>Plant – Anybody Can Do </a:t>
            </a:r>
            <a:r>
              <a:rPr lang="en-US" b="1" u="sng" dirty="0"/>
              <a:t>Nothing</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1653495"/>
            <a:ext cx="9905999" cy="3811884"/>
          </a:xfrm>
        </p:spPr>
        <p:txBody>
          <a:bodyPr anchor="t">
            <a:noAutofit/>
          </a:bodyPr>
          <a:lstStyle/>
          <a:p>
            <a:pPr lvl="0"/>
            <a:r>
              <a:rPr lang="en-US" sz="2800" dirty="0"/>
              <a:t>God has called each of us to </a:t>
            </a:r>
            <a:r>
              <a:rPr lang="en-US" sz="2800" u="sng" dirty="0"/>
              <a:t>scatter</a:t>
            </a:r>
            <a:r>
              <a:rPr lang="en-US" sz="2800" dirty="0"/>
              <a:t> seeds of faith, hope, and God’s love = THE GOSPEL. </a:t>
            </a:r>
          </a:p>
          <a:p>
            <a:pPr lvl="1"/>
            <a:r>
              <a:rPr lang="en-US" sz="2400" dirty="0"/>
              <a:t>God will do whatever else is needed if we will just allow God an opportunity to use us. </a:t>
            </a:r>
          </a:p>
          <a:p>
            <a:pPr lvl="1"/>
            <a:r>
              <a:rPr lang="en-US" sz="2400" dirty="0"/>
              <a:t>Knowing when not to share anything except God’s love may plant even more gospel seeds. </a:t>
            </a:r>
          </a:p>
        </p:txBody>
      </p:sp>
    </p:spTree>
    <p:extLst>
      <p:ext uri="{BB962C8B-B14F-4D97-AF65-F5344CB8AC3E}">
        <p14:creationId xmlns:p14="http://schemas.microsoft.com/office/powerpoint/2010/main" val="148878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71879-F583-874C-9562-FFBBAA9E792E}"/>
              </a:ext>
            </a:extLst>
          </p:cNvPr>
          <p:cNvSpPr>
            <a:spLocks noGrp="1"/>
          </p:cNvSpPr>
          <p:nvPr>
            <p:ph type="title"/>
          </p:nvPr>
        </p:nvSpPr>
        <p:spPr>
          <a:noFill/>
          <a:ln>
            <a:noFill/>
          </a:ln>
        </p:spPr>
        <p:txBody>
          <a:bodyPr>
            <a:normAutofit/>
          </a:bodyPr>
          <a:lstStyle/>
          <a:p>
            <a:r>
              <a:rPr lang="en-US" b="1" u="sng" dirty="0"/>
              <a:t>Cultivate</a:t>
            </a:r>
            <a:r>
              <a:rPr lang="en-US" b="1" dirty="0"/>
              <a:t> Relationships When Opportunities Arise</a:t>
            </a:r>
            <a:endParaRPr lang="en-US" dirty="0"/>
          </a:p>
        </p:txBody>
      </p:sp>
      <p:sp>
        <p:nvSpPr>
          <p:cNvPr id="3" name="Content Placeholder 2">
            <a:extLst>
              <a:ext uri="{FF2B5EF4-FFF2-40B4-BE49-F238E27FC236}">
                <a16:creationId xmlns:a16="http://schemas.microsoft.com/office/drawing/2014/main" xmlns="" id="{1646EA53-D32E-A24B-9BDB-088685F27F0C}"/>
              </a:ext>
            </a:extLst>
          </p:cNvPr>
          <p:cNvSpPr>
            <a:spLocks noGrp="1"/>
          </p:cNvSpPr>
          <p:nvPr>
            <p:ph sz="quarter" idx="13"/>
          </p:nvPr>
        </p:nvSpPr>
        <p:spPr>
          <a:xfrm>
            <a:off x="1176682" y="2033323"/>
            <a:ext cx="9905999" cy="3811884"/>
          </a:xfrm>
        </p:spPr>
        <p:txBody>
          <a:bodyPr anchor="t">
            <a:noAutofit/>
          </a:bodyPr>
          <a:lstStyle/>
          <a:p>
            <a:pPr marL="514350" lvl="0" indent="-514350">
              <a:buFont typeface="+mj-lt"/>
              <a:buAutoNum type="arabicPeriod"/>
            </a:pPr>
            <a:r>
              <a:rPr lang="en-US" sz="2800" dirty="0"/>
              <a:t>Cultivating relationships means we have to work on educating ourselves and others</a:t>
            </a:r>
          </a:p>
          <a:p>
            <a:pPr marL="514350" lvl="0" indent="-514350">
              <a:buFont typeface="+mj-lt"/>
              <a:buAutoNum type="arabicPeriod"/>
            </a:pPr>
            <a:r>
              <a:rPr lang="en-US" sz="2800" dirty="0"/>
              <a:t>Trying to build trusted relationships with </a:t>
            </a:r>
            <a:r>
              <a:rPr lang="en-US" sz="2800" u="sng" dirty="0"/>
              <a:t>cynical</a:t>
            </a:r>
            <a:r>
              <a:rPr lang="en-US" sz="2800" dirty="0"/>
              <a:t> people who have been hurt by the Church will demand lots of Godly love and patience. </a:t>
            </a:r>
          </a:p>
          <a:p>
            <a:pPr marL="914400" lvl="1" indent="-457200">
              <a:buFont typeface="+mj-lt"/>
              <a:buAutoNum type="alphaLcPeriod"/>
            </a:pPr>
            <a:r>
              <a:rPr lang="en-US" sz="2400" dirty="0"/>
              <a:t>Over time your non-judgmental attitude and desire to listen and help—as a friend—will eventually remove the barriers to more meaningful conversations. </a:t>
            </a:r>
          </a:p>
        </p:txBody>
      </p:sp>
    </p:spTree>
    <p:extLst>
      <p:ext uri="{BB962C8B-B14F-4D97-AF65-F5344CB8AC3E}">
        <p14:creationId xmlns:p14="http://schemas.microsoft.com/office/powerpoint/2010/main" val="170999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{E3E43763-5543-694E-8F20-4906AE44A547}tf10001122</Template>
  <TotalTime>306</TotalTime>
  <Words>1529</Words>
  <Application>Microsoft Office PowerPoint</Application>
  <PresentationFormat>Custom</PresentationFormat>
  <Paragraphs>95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Circuit</vt:lpstr>
      <vt:lpstr>Five Realities of Relational Evangelism</vt:lpstr>
      <vt:lpstr>Five Realities of relational evangelism</vt:lpstr>
      <vt:lpstr>Prepare – You need to build relationships</vt:lpstr>
      <vt:lpstr>Prepare – You need to build relationships</vt:lpstr>
      <vt:lpstr>Prepare – You need to build relationships</vt:lpstr>
      <vt:lpstr>Plant – Anybody Can Do Nothing</vt:lpstr>
      <vt:lpstr>Plant – Anybody Can Do Nothing</vt:lpstr>
      <vt:lpstr>Plant – Anybody Can Do Nothing</vt:lpstr>
      <vt:lpstr>Cultivate Relationships When Opportunities Arise</vt:lpstr>
      <vt:lpstr>Cultivate Relationships When Opportunities Arise</vt:lpstr>
      <vt:lpstr>Harvest Time Takes Time</vt:lpstr>
      <vt:lpstr>Harvest Time Takes Time</vt:lpstr>
      <vt:lpstr>Harvest Time Takes Time</vt:lpstr>
      <vt:lpstr>Invest In Yourself</vt:lpstr>
      <vt:lpstr>Invest In Yourself</vt:lpstr>
      <vt:lpstr>Invest In Yourself</vt:lpstr>
      <vt:lpstr>Conclusion</vt:lpstr>
      <vt:lpstr>Conclusion</vt:lpstr>
      <vt:lpstr>What You Can Do</vt:lpstr>
      <vt:lpstr>What You Can Do</vt:lpstr>
      <vt:lpstr>What You Can Do</vt:lpstr>
      <vt:lpstr>What You Can Do</vt:lpstr>
      <vt:lpstr>What You Can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Realities of Relational Evangelism</dc:title>
  <dc:creator>Winds Nan</dc:creator>
  <cp:lastModifiedBy>Hannah Windsor</cp:lastModifiedBy>
  <cp:revision>20</cp:revision>
  <dcterms:created xsi:type="dcterms:W3CDTF">2020-01-05T01:02:39Z</dcterms:created>
  <dcterms:modified xsi:type="dcterms:W3CDTF">2020-08-17T16:38:47Z</dcterms:modified>
</cp:coreProperties>
</file>