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08"/>
  </p:normalViewPr>
  <p:slideViewPr>
    <p:cSldViewPr snapToGrid="0" snapToObjects="1">
      <p:cViewPr>
        <p:scale>
          <a:sx n="96" d="100"/>
          <a:sy n="96" d="100"/>
        </p:scale>
        <p:origin x="-149" y="-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B66F6D-619B-DC43-BD69-ED376A527474}"/>
              </a:ext>
            </a:extLst>
          </p:cNvPr>
          <p:cNvSpPr>
            <a:spLocks noGrp="1"/>
          </p:cNvSpPr>
          <p:nvPr>
            <p:ph type="ctrTitle"/>
          </p:nvPr>
        </p:nvSpPr>
        <p:spPr>
          <a:xfrm>
            <a:off x="2417779" y="802298"/>
            <a:ext cx="8838800" cy="2541431"/>
          </a:xfrm>
        </p:spPr>
        <p:txBody>
          <a:bodyPr>
            <a:noAutofit/>
          </a:bodyPr>
          <a:lstStyle/>
          <a:p>
            <a:r>
              <a:rPr lang="en-US" sz="6000" dirty="0"/>
              <a:t>L.</a:t>
            </a:r>
            <a:r>
              <a:rPr lang="en-US" sz="9600" dirty="0">
                <a:highlight>
                  <a:srgbClr val="C0C0C0"/>
                </a:highlight>
              </a:rPr>
              <a:t>E.</a:t>
            </a:r>
            <a:r>
              <a:rPr lang="en-US" sz="6000" dirty="0"/>
              <a:t>A.R.N. </a:t>
            </a:r>
            <a:r>
              <a:rPr lang="en-US" sz="7200" dirty="0"/>
              <a:t>Evangelism Means To:</a:t>
            </a:r>
          </a:p>
        </p:txBody>
      </p:sp>
      <p:sp>
        <p:nvSpPr>
          <p:cNvPr id="3" name="Subtitle 2">
            <a:extLst>
              <a:ext uri="{FF2B5EF4-FFF2-40B4-BE49-F238E27FC236}">
                <a16:creationId xmlns:a16="http://schemas.microsoft.com/office/drawing/2014/main" xmlns="" id="{42CE21EE-4370-724A-B67E-4C46931C54D9}"/>
              </a:ext>
            </a:extLst>
          </p:cNvPr>
          <p:cNvSpPr>
            <a:spLocks noGrp="1"/>
          </p:cNvSpPr>
          <p:nvPr>
            <p:ph type="subTitle" idx="1"/>
          </p:nvPr>
        </p:nvSpPr>
        <p:spPr>
          <a:xfrm>
            <a:off x="2417779" y="3531204"/>
            <a:ext cx="8838799" cy="977621"/>
          </a:xfrm>
        </p:spPr>
        <p:txBody>
          <a:bodyPr/>
          <a:lstStyle/>
          <a:p>
            <a:r>
              <a:rPr lang="en-US" b="1" u="sng" dirty="0"/>
              <a:t>Engage</a:t>
            </a:r>
            <a:r>
              <a:rPr lang="en-US" dirty="0"/>
              <a:t> – You must decide to engage Another person in conversation</a:t>
            </a:r>
          </a:p>
          <a:p>
            <a:endParaRPr lang="en-US" dirty="0"/>
          </a:p>
        </p:txBody>
      </p:sp>
    </p:spTree>
    <p:extLst>
      <p:ext uri="{BB962C8B-B14F-4D97-AF65-F5344CB8AC3E}">
        <p14:creationId xmlns:p14="http://schemas.microsoft.com/office/powerpoint/2010/main" val="380963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0CE2-2D42-9D4C-AEB7-463FE04282F0}"/>
              </a:ext>
            </a:extLst>
          </p:cNvPr>
          <p:cNvSpPr>
            <a:spLocks noGrp="1"/>
          </p:cNvSpPr>
          <p:nvPr>
            <p:ph type="title"/>
          </p:nvPr>
        </p:nvSpPr>
        <p:spPr/>
        <p:txBody>
          <a:bodyPr/>
          <a:lstStyle/>
          <a:p>
            <a:r>
              <a:rPr lang="en-US" dirty="0"/>
              <a:t>We must talk to people</a:t>
            </a:r>
          </a:p>
        </p:txBody>
      </p:sp>
      <p:sp>
        <p:nvSpPr>
          <p:cNvPr id="3" name="Content Placeholder 2">
            <a:extLst>
              <a:ext uri="{FF2B5EF4-FFF2-40B4-BE49-F238E27FC236}">
                <a16:creationId xmlns:a16="http://schemas.microsoft.com/office/drawing/2014/main" xmlns="" id="{9D9986E6-63B1-2943-AFAE-336CDA563CC6}"/>
              </a:ext>
            </a:extLst>
          </p:cNvPr>
          <p:cNvSpPr>
            <a:spLocks noGrp="1"/>
          </p:cNvSpPr>
          <p:nvPr>
            <p:ph idx="1"/>
          </p:nvPr>
        </p:nvSpPr>
        <p:spPr/>
        <p:txBody>
          <a:bodyPr>
            <a:normAutofit/>
          </a:bodyPr>
          <a:lstStyle/>
          <a:p>
            <a:r>
              <a:rPr lang="en-US" dirty="0"/>
              <a:t>In normal conversations that can lead to sharing about our faith. A topic might be about:</a:t>
            </a:r>
          </a:p>
          <a:p>
            <a:pPr marL="800100" lvl="1" indent="-342900">
              <a:buFont typeface="+mj-lt"/>
              <a:buAutoNum type="arabicPeriod"/>
            </a:pPr>
            <a:r>
              <a:rPr lang="en-US" dirty="0"/>
              <a:t>The weather</a:t>
            </a:r>
          </a:p>
          <a:p>
            <a:pPr marL="800100" lvl="1" indent="-342900">
              <a:buFont typeface="+mj-lt"/>
              <a:buAutoNum type="arabicPeriod"/>
            </a:pPr>
            <a:r>
              <a:rPr lang="en-US" dirty="0"/>
              <a:t>Sports</a:t>
            </a:r>
          </a:p>
          <a:p>
            <a:pPr marL="800100" lvl="1" indent="-342900">
              <a:buFont typeface="+mj-lt"/>
              <a:buAutoNum type="arabicPeriod"/>
            </a:pPr>
            <a:r>
              <a:rPr lang="en-US" dirty="0"/>
              <a:t>A person’s job</a:t>
            </a:r>
          </a:p>
          <a:p>
            <a:pPr marL="800100" lvl="1" indent="-342900">
              <a:buFont typeface="+mj-lt"/>
              <a:buAutoNum type="arabicPeriod"/>
            </a:pPr>
            <a:r>
              <a:rPr lang="en-US" dirty="0"/>
              <a:t>An honest compliment</a:t>
            </a:r>
          </a:p>
          <a:p>
            <a:pPr marL="800100" lvl="1" indent="-342900">
              <a:buFont typeface="+mj-lt"/>
              <a:buAutoNum type="arabicPeriod"/>
            </a:pPr>
            <a:r>
              <a:rPr lang="en-US" dirty="0"/>
              <a:t>A question about how someone is doing</a:t>
            </a:r>
          </a:p>
          <a:p>
            <a:pPr marL="800100" lvl="1" indent="-342900">
              <a:buFont typeface="+mj-lt"/>
              <a:buAutoNum type="arabicPeriod"/>
            </a:pPr>
            <a:r>
              <a:rPr lang="en-US" dirty="0"/>
              <a:t>Shopping</a:t>
            </a:r>
          </a:p>
          <a:p>
            <a:pPr marL="800100" lvl="1" indent="-342900">
              <a:buFont typeface="+mj-lt"/>
              <a:buAutoNum type="arabicPeriod"/>
            </a:pPr>
            <a:r>
              <a:rPr lang="en-US" dirty="0"/>
              <a:t>Children</a:t>
            </a:r>
          </a:p>
          <a:p>
            <a:pPr marL="800100" lvl="1" indent="-342900">
              <a:buFont typeface="+mj-lt"/>
              <a:buAutoNum type="arabicPeriod"/>
            </a:pPr>
            <a:endParaRPr lang="en-US" dirty="0"/>
          </a:p>
        </p:txBody>
      </p:sp>
    </p:spTree>
    <p:extLst>
      <p:ext uri="{BB962C8B-B14F-4D97-AF65-F5344CB8AC3E}">
        <p14:creationId xmlns:p14="http://schemas.microsoft.com/office/powerpoint/2010/main" val="45524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0CE2-2D42-9D4C-AEB7-463FE04282F0}"/>
              </a:ext>
            </a:extLst>
          </p:cNvPr>
          <p:cNvSpPr>
            <a:spLocks noGrp="1"/>
          </p:cNvSpPr>
          <p:nvPr>
            <p:ph type="title"/>
          </p:nvPr>
        </p:nvSpPr>
        <p:spPr/>
        <p:txBody>
          <a:bodyPr/>
          <a:lstStyle/>
          <a:p>
            <a:r>
              <a:rPr lang="en-US" dirty="0"/>
              <a:t>Easy Evangelism</a:t>
            </a:r>
          </a:p>
        </p:txBody>
      </p:sp>
      <p:sp>
        <p:nvSpPr>
          <p:cNvPr id="3" name="Content Placeholder 2">
            <a:extLst>
              <a:ext uri="{FF2B5EF4-FFF2-40B4-BE49-F238E27FC236}">
                <a16:creationId xmlns:a16="http://schemas.microsoft.com/office/drawing/2014/main" xmlns="" id="{9D9986E6-63B1-2943-AFAE-336CDA563CC6}"/>
              </a:ext>
            </a:extLst>
          </p:cNvPr>
          <p:cNvSpPr>
            <a:spLocks noGrp="1"/>
          </p:cNvSpPr>
          <p:nvPr>
            <p:ph idx="1"/>
          </p:nvPr>
        </p:nvSpPr>
        <p:spPr/>
        <p:txBody>
          <a:bodyPr>
            <a:normAutofit/>
          </a:bodyPr>
          <a:lstStyle/>
          <a:p>
            <a:r>
              <a:rPr lang="en-US" dirty="0"/>
              <a:t>Asking questions is a great way to help people think about the future</a:t>
            </a:r>
          </a:p>
          <a:p>
            <a:pPr lvl="1"/>
            <a:r>
              <a:rPr lang="en-US" dirty="0"/>
              <a:t>Have you ever thought about where that might lead you?</a:t>
            </a:r>
          </a:p>
          <a:p>
            <a:pPr lvl="1"/>
            <a:r>
              <a:rPr lang="en-US" dirty="0"/>
              <a:t>What do you think about God and issues about a person’s faith?</a:t>
            </a:r>
          </a:p>
          <a:p>
            <a:r>
              <a:rPr lang="en-US" dirty="0"/>
              <a:t>We can encourage others to find a healthy community of faith</a:t>
            </a:r>
          </a:p>
          <a:p>
            <a:pPr lvl="1"/>
            <a:r>
              <a:rPr lang="en-US" dirty="0"/>
              <a:t>Have you ever asked your church family to pray with you about that?</a:t>
            </a:r>
          </a:p>
          <a:p>
            <a:r>
              <a:rPr lang="en-US" dirty="0"/>
              <a:t>We can ask about life experiences</a:t>
            </a:r>
          </a:p>
          <a:p>
            <a:pPr lvl="1"/>
            <a:r>
              <a:rPr lang="en-US" dirty="0"/>
              <a:t>What is the most incredible thing that has ever happened to you?</a:t>
            </a:r>
          </a:p>
          <a:p>
            <a:pPr lvl="1"/>
            <a:r>
              <a:rPr lang="en-US" dirty="0"/>
              <a:t>Then we can share the most incredible thing that has happened in our lives!</a:t>
            </a:r>
          </a:p>
        </p:txBody>
      </p:sp>
    </p:spTree>
    <p:extLst>
      <p:ext uri="{BB962C8B-B14F-4D97-AF65-F5344CB8AC3E}">
        <p14:creationId xmlns:p14="http://schemas.microsoft.com/office/powerpoint/2010/main" val="3629238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0CE2-2D42-9D4C-AEB7-463FE04282F0}"/>
              </a:ext>
            </a:extLst>
          </p:cNvPr>
          <p:cNvSpPr>
            <a:spLocks noGrp="1"/>
          </p:cNvSpPr>
          <p:nvPr>
            <p:ph type="title"/>
          </p:nvPr>
        </p:nvSpPr>
        <p:spPr/>
        <p:txBody>
          <a:bodyPr/>
          <a:lstStyle/>
          <a:p>
            <a:r>
              <a:rPr lang="en-US" dirty="0"/>
              <a:t>Easy Evangelism</a:t>
            </a:r>
          </a:p>
        </p:txBody>
      </p:sp>
      <p:sp>
        <p:nvSpPr>
          <p:cNvPr id="3" name="Content Placeholder 2">
            <a:extLst>
              <a:ext uri="{FF2B5EF4-FFF2-40B4-BE49-F238E27FC236}">
                <a16:creationId xmlns:a16="http://schemas.microsoft.com/office/drawing/2014/main" xmlns="" id="{9D9986E6-63B1-2943-AFAE-336CDA563CC6}"/>
              </a:ext>
            </a:extLst>
          </p:cNvPr>
          <p:cNvSpPr>
            <a:spLocks noGrp="1"/>
          </p:cNvSpPr>
          <p:nvPr>
            <p:ph idx="1"/>
          </p:nvPr>
        </p:nvSpPr>
        <p:spPr/>
        <p:txBody>
          <a:bodyPr>
            <a:normAutofit/>
          </a:bodyPr>
          <a:lstStyle/>
          <a:p>
            <a:r>
              <a:rPr lang="en-US" dirty="0"/>
              <a:t>We can leave an inexpensive tract or gospel booklet behind</a:t>
            </a:r>
          </a:p>
          <a:p>
            <a:pPr marL="800100" lvl="1" indent="-342900">
              <a:buFont typeface="+mj-lt"/>
              <a:buAutoNum type="arabicPeriod"/>
            </a:pPr>
            <a:r>
              <a:rPr lang="en-US" dirty="0"/>
              <a:t>Put some money inside for a tip</a:t>
            </a:r>
          </a:p>
          <a:p>
            <a:pPr marL="800100" lvl="1" indent="-342900">
              <a:buFont typeface="+mj-lt"/>
              <a:buAutoNum type="arabicPeriod"/>
            </a:pPr>
            <a:r>
              <a:rPr lang="en-US" dirty="0"/>
              <a:t>What if they throw it away? A soul is worth the price.</a:t>
            </a:r>
          </a:p>
          <a:p>
            <a:pPr marL="800100" lvl="1" indent="-342900">
              <a:buFont typeface="+mj-lt"/>
              <a:buAutoNum type="arabicPeriod"/>
            </a:pPr>
            <a:r>
              <a:rPr lang="en-US" dirty="0"/>
              <a:t>We can trust God to do what He wants with it</a:t>
            </a:r>
          </a:p>
          <a:p>
            <a:r>
              <a:rPr lang="en-US" dirty="0"/>
              <a:t>**People like to discover the answer by themselves!**</a:t>
            </a:r>
          </a:p>
          <a:p>
            <a:pPr marL="800100" lvl="1" indent="-342900">
              <a:buFont typeface="+mj-lt"/>
              <a:buAutoNum type="arabicPeriod"/>
            </a:pPr>
            <a:r>
              <a:rPr lang="en-US" dirty="0"/>
              <a:t>Sometimes I just give a person a booklet as a gift</a:t>
            </a:r>
          </a:p>
          <a:p>
            <a:pPr marL="800100" lvl="1" indent="-342900">
              <a:buFont typeface="+mj-lt"/>
              <a:buAutoNum type="arabicPeriod"/>
            </a:pPr>
            <a:r>
              <a:rPr lang="en-US" dirty="0"/>
              <a:t>Let them read it and let God work…</a:t>
            </a:r>
          </a:p>
          <a:p>
            <a:r>
              <a:rPr lang="en-US" dirty="0"/>
              <a:t>We can do random acts of kindness to show the love of Jesus</a:t>
            </a:r>
          </a:p>
        </p:txBody>
      </p:sp>
    </p:spTree>
    <p:extLst>
      <p:ext uri="{BB962C8B-B14F-4D97-AF65-F5344CB8AC3E}">
        <p14:creationId xmlns:p14="http://schemas.microsoft.com/office/powerpoint/2010/main" val="1420522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0CE2-2D42-9D4C-AEB7-463FE04282F0}"/>
              </a:ext>
            </a:extLst>
          </p:cNvPr>
          <p:cNvSpPr>
            <a:spLocks noGrp="1"/>
          </p:cNvSpPr>
          <p:nvPr>
            <p:ph type="title"/>
          </p:nvPr>
        </p:nvSpPr>
        <p:spPr/>
        <p:txBody>
          <a:bodyPr/>
          <a:lstStyle/>
          <a:p>
            <a:r>
              <a:rPr lang="en-US" dirty="0"/>
              <a:t>Evangelism in the workplace</a:t>
            </a:r>
          </a:p>
        </p:txBody>
      </p:sp>
      <p:sp>
        <p:nvSpPr>
          <p:cNvPr id="3" name="Content Placeholder 2">
            <a:extLst>
              <a:ext uri="{FF2B5EF4-FFF2-40B4-BE49-F238E27FC236}">
                <a16:creationId xmlns:a16="http://schemas.microsoft.com/office/drawing/2014/main" xmlns="" id="{9D9986E6-63B1-2943-AFAE-336CDA563CC6}"/>
              </a:ext>
            </a:extLst>
          </p:cNvPr>
          <p:cNvSpPr>
            <a:spLocks noGrp="1"/>
          </p:cNvSpPr>
          <p:nvPr>
            <p:ph idx="1"/>
          </p:nvPr>
        </p:nvSpPr>
        <p:spPr/>
        <p:txBody>
          <a:bodyPr>
            <a:normAutofit/>
          </a:bodyPr>
          <a:lstStyle/>
          <a:p>
            <a:r>
              <a:rPr lang="en-US" dirty="0"/>
              <a:t>Be a Godly example for others</a:t>
            </a:r>
          </a:p>
          <a:p>
            <a:pPr marL="800100" lvl="1" indent="-342900">
              <a:buFont typeface="+mj-lt"/>
              <a:buAutoNum type="arabicPeriod"/>
            </a:pPr>
            <a:r>
              <a:rPr lang="en-US" dirty="0"/>
              <a:t>Be a model of honesty and integrity at your job</a:t>
            </a:r>
          </a:p>
          <a:p>
            <a:r>
              <a:rPr lang="en-US" dirty="0"/>
              <a:t>If you own a business you can place gospel booklets in strategic locations</a:t>
            </a:r>
          </a:p>
          <a:p>
            <a:pPr marL="800100" lvl="1" indent="-342900">
              <a:buFont typeface="+mj-lt"/>
              <a:buAutoNum type="arabicPeriod"/>
            </a:pPr>
            <a:r>
              <a:rPr lang="en-US" dirty="0"/>
              <a:t>On the counter or by the door leading outside so people can see</a:t>
            </a:r>
          </a:p>
          <a:p>
            <a:pPr marL="800100" lvl="1" indent="-342900">
              <a:buFont typeface="+mj-lt"/>
              <a:buAutoNum type="arabicPeriod"/>
            </a:pPr>
            <a:r>
              <a:rPr lang="en-US" dirty="0"/>
              <a:t>These should be free and look professional</a:t>
            </a:r>
          </a:p>
        </p:txBody>
      </p:sp>
    </p:spTree>
    <p:extLst>
      <p:ext uri="{BB962C8B-B14F-4D97-AF65-F5344CB8AC3E}">
        <p14:creationId xmlns:p14="http://schemas.microsoft.com/office/powerpoint/2010/main" val="3024273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0CE2-2D42-9D4C-AEB7-463FE04282F0}"/>
              </a:ext>
            </a:extLst>
          </p:cNvPr>
          <p:cNvSpPr>
            <a:spLocks noGrp="1"/>
          </p:cNvSpPr>
          <p:nvPr>
            <p:ph type="title"/>
          </p:nvPr>
        </p:nvSpPr>
        <p:spPr/>
        <p:txBody>
          <a:bodyPr/>
          <a:lstStyle/>
          <a:p>
            <a:r>
              <a:rPr lang="en-US" dirty="0"/>
              <a:t>Evangelism is like learning to dance</a:t>
            </a:r>
          </a:p>
        </p:txBody>
      </p:sp>
      <p:sp>
        <p:nvSpPr>
          <p:cNvPr id="3" name="Content Placeholder 2">
            <a:extLst>
              <a:ext uri="{FF2B5EF4-FFF2-40B4-BE49-F238E27FC236}">
                <a16:creationId xmlns:a16="http://schemas.microsoft.com/office/drawing/2014/main" xmlns="" id="{9D9986E6-63B1-2943-AFAE-336CDA563CC6}"/>
              </a:ext>
            </a:extLst>
          </p:cNvPr>
          <p:cNvSpPr>
            <a:spLocks noGrp="1"/>
          </p:cNvSpPr>
          <p:nvPr>
            <p:ph idx="1"/>
          </p:nvPr>
        </p:nvSpPr>
        <p:spPr/>
        <p:txBody>
          <a:bodyPr>
            <a:normAutofit/>
          </a:bodyPr>
          <a:lstStyle/>
          <a:p>
            <a:r>
              <a:rPr lang="en-US" dirty="0"/>
              <a:t>At first you are awkward</a:t>
            </a:r>
          </a:p>
          <a:p>
            <a:pPr marL="800100" lvl="1" indent="-342900">
              <a:buFont typeface="+mj-lt"/>
              <a:buAutoNum type="arabicPeriod"/>
            </a:pPr>
            <a:r>
              <a:rPr lang="en-US" dirty="0"/>
              <a:t>You need someone to teach you and show you how</a:t>
            </a:r>
          </a:p>
          <a:p>
            <a:pPr marL="800100" lvl="1" indent="-342900">
              <a:buFont typeface="+mj-lt"/>
              <a:buAutoNum type="arabicPeriod"/>
            </a:pPr>
            <a:r>
              <a:rPr lang="en-US" dirty="0"/>
              <a:t>You read the instructions…</a:t>
            </a:r>
          </a:p>
          <a:p>
            <a:r>
              <a:rPr lang="en-US" dirty="0"/>
              <a:t>You get better with practice</a:t>
            </a:r>
          </a:p>
          <a:p>
            <a:pPr marL="800100" lvl="1" indent="-342900">
              <a:buFont typeface="+mj-lt"/>
              <a:buAutoNum type="arabicPeriod"/>
            </a:pPr>
            <a:r>
              <a:rPr lang="en-US" dirty="0"/>
              <a:t>You learn your own techniques</a:t>
            </a:r>
          </a:p>
          <a:p>
            <a:pPr marL="800100" lvl="1" indent="-342900">
              <a:buFont typeface="+mj-lt"/>
              <a:buAutoNum type="arabicPeriod"/>
            </a:pPr>
            <a:r>
              <a:rPr lang="en-US" dirty="0"/>
              <a:t>You learn how to bring up questions and comments in normal conversations</a:t>
            </a:r>
          </a:p>
          <a:p>
            <a:pPr marL="800100" lvl="1" indent="-342900">
              <a:buFont typeface="+mj-lt"/>
              <a:buAutoNum type="arabicPeriod"/>
            </a:pPr>
            <a:r>
              <a:rPr lang="en-US" dirty="0"/>
              <a:t>You learn how to be yourself</a:t>
            </a:r>
          </a:p>
        </p:txBody>
      </p:sp>
    </p:spTree>
    <p:extLst>
      <p:ext uri="{BB962C8B-B14F-4D97-AF65-F5344CB8AC3E}">
        <p14:creationId xmlns:p14="http://schemas.microsoft.com/office/powerpoint/2010/main" val="1695329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0CE2-2D42-9D4C-AEB7-463FE04282F0}"/>
              </a:ext>
            </a:extLst>
          </p:cNvPr>
          <p:cNvSpPr>
            <a:spLocks noGrp="1"/>
          </p:cNvSpPr>
          <p:nvPr>
            <p:ph type="title"/>
          </p:nvPr>
        </p:nvSpPr>
        <p:spPr/>
        <p:txBody>
          <a:bodyPr/>
          <a:lstStyle/>
          <a:p>
            <a:r>
              <a:rPr lang="en-US" dirty="0"/>
              <a:t>What you can do</a:t>
            </a:r>
          </a:p>
        </p:txBody>
      </p:sp>
      <p:sp>
        <p:nvSpPr>
          <p:cNvPr id="3" name="Content Placeholder 2">
            <a:extLst>
              <a:ext uri="{FF2B5EF4-FFF2-40B4-BE49-F238E27FC236}">
                <a16:creationId xmlns:a16="http://schemas.microsoft.com/office/drawing/2014/main" xmlns="" id="{9D9986E6-63B1-2943-AFAE-336CDA563CC6}"/>
              </a:ext>
            </a:extLst>
          </p:cNvPr>
          <p:cNvSpPr>
            <a:spLocks noGrp="1"/>
          </p:cNvSpPr>
          <p:nvPr>
            <p:ph idx="1"/>
          </p:nvPr>
        </p:nvSpPr>
        <p:spPr/>
        <p:txBody>
          <a:bodyPr>
            <a:normAutofit/>
          </a:bodyPr>
          <a:lstStyle/>
          <a:p>
            <a:pPr marL="457200" lvl="0" indent="-457200">
              <a:buFont typeface="+mj-lt"/>
              <a:buAutoNum type="arabicPeriod"/>
            </a:pPr>
            <a:r>
              <a:rPr lang="en-US" dirty="0"/>
              <a:t>If you are in a group setting, share one fear that you would like the Lord to help you overcome that others can help you pray about. When by yourself, write down your request in your own prayer journal and seek the Lord for victory over that fear.</a:t>
            </a:r>
          </a:p>
          <a:p>
            <a:pPr marL="457200" lvl="0" indent="-457200">
              <a:buFont typeface="+mj-lt"/>
              <a:buAutoNum type="arabicPeriod"/>
            </a:pPr>
            <a:r>
              <a:rPr lang="en-US" dirty="0"/>
              <a:t>Ask the Lord for specific opportunities to share the hope that is within you or what God has done in your life this week. </a:t>
            </a:r>
          </a:p>
          <a:p>
            <a:pPr marL="457200" lvl="0" indent="-457200">
              <a:buFont typeface="+mj-lt"/>
              <a:buAutoNum type="arabicPeriod"/>
            </a:pPr>
            <a:r>
              <a:rPr lang="en-US" dirty="0"/>
              <a:t>Pray for specific people that you encounter on a regular basis at work, at the grocery store, at the bank, at school, or any other specific people or places that the Lord puts on your heart.</a:t>
            </a:r>
          </a:p>
        </p:txBody>
      </p:sp>
    </p:spTree>
    <p:extLst>
      <p:ext uri="{BB962C8B-B14F-4D97-AF65-F5344CB8AC3E}">
        <p14:creationId xmlns:p14="http://schemas.microsoft.com/office/powerpoint/2010/main" val="1303398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0CE2-2D42-9D4C-AEB7-463FE04282F0}"/>
              </a:ext>
            </a:extLst>
          </p:cNvPr>
          <p:cNvSpPr>
            <a:spLocks noGrp="1"/>
          </p:cNvSpPr>
          <p:nvPr>
            <p:ph type="title"/>
          </p:nvPr>
        </p:nvSpPr>
        <p:spPr/>
        <p:txBody>
          <a:bodyPr/>
          <a:lstStyle/>
          <a:p>
            <a:r>
              <a:rPr lang="en-US" dirty="0"/>
              <a:t>What you can do</a:t>
            </a:r>
          </a:p>
        </p:txBody>
      </p:sp>
      <p:sp>
        <p:nvSpPr>
          <p:cNvPr id="3" name="Content Placeholder 2">
            <a:extLst>
              <a:ext uri="{FF2B5EF4-FFF2-40B4-BE49-F238E27FC236}">
                <a16:creationId xmlns:a16="http://schemas.microsoft.com/office/drawing/2014/main" xmlns="" id="{9D9986E6-63B1-2943-AFAE-336CDA563CC6}"/>
              </a:ext>
            </a:extLst>
          </p:cNvPr>
          <p:cNvSpPr>
            <a:spLocks noGrp="1"/>
          </p:cNvSpPr>
          <p:nvPr>
            <p:ph idx="1"/>
          </p:nvPr>
        </p:nvSpPr>
        <p:spPr/>
        <p:txBody>
          <a:bodyPr>
            <a:normAutofit lnSpcReduction="10000"/>
          </a:bodyPr>
          <a:lstStyle/>
          <a:p>
            <a:pPr marL="457200" lvl="0" indent="-457200">
              <a:buFont typeface="+mj-lt"/>
              <a:buAutoNum type="arabicPeriod" startAt="4"/>
            </a:pPr>
            <a:r>
              <a:rPr lang="en-US" dirty="0"/>
              <a:t>Make a list of two or three quality faith pamphlets that you could display somewhere if you are a business owner, or one nice pamphlet or devotion book that you could set out of the way on your desk at work. These little visible resources raise questions that can lead to fruitful conversations. </a:t>
            </a:r>
          </a:p>
          <a:p>
            <a:pPr marL="457200" lvl="0" indent="-457200">
              <a:buFont typeface="+mj-lt"/>
              <a:buAutoNum type="arabicPeriod" startAt="4"/>
            </a:pPr>
            <a:r>
              <a:rPr lang="en-US" dirty="0"/>
              <a:t>When you are at work (or anywhere else for that matter), make it a practice to pray over your food before you eat during mealtimes. People are watching you and how you live your life.</a:t>
            </a:r>
          </a:p>
          <a:p>
            <a:pPr marL="457200" lvl="0" indent="-457200">
              <a:buFont typeface="+mj-lt"/>
              <a:buAutoNum type="arabicPeriod" startAt="4"/>
            </a:pPr>
            <a:r>
              <a:rPr lang="en-US" dirty="0"/>
              <a:t>Lastly, start a prayer journal if you have not already done so, and keep track of how God answers your prayers about evangelism. You just may be surprised!</a:t>
            </a:r>
          </a:p>
        </p:txBody>
      </p:sp>
    </p:spTree>
    <p:extLst>
      <p:ext uri="{BB962C8B-B14F-4D97-AF65-F5344CB8AC3E}">
        <p14:creationId xmlns:p14="http://schemas.microsoft.com/office/powerpoint/2010/main" val="178425714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227</TotalTime>
  <Words>603</Words>
  <Application>Microsoft Office PowerPoint</Application>
  <PresentationFormat>Custom</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Gallery</vt:lpstr>
      <vt:lpstr>L.E.A.R.N. Evangelism Means To:</vt:lpstr>
      <vt:lpstr>We must talk to people</vt:lpstr>
      <vt:lpstr>Easy Evangelism</vt:lpstr>
      <vt:lpstr>Easy Evangelism</vt:lpstr>
      <vt:lpstr>Evangelism in the workplace</vt:lpstr>
      <vt:lpstr>Evangelism is like learning to dance</vt:lpstr>
      <vt:lpstr>What you can do</vt:lpstr>
      <vt:lpstr>What you can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 Evangelism</dc:title>
  <dc:creator>Winds Nan</dc:creator>
  <cp:lastModifiedBy>Hannah Windsor</cp:lastModifiedBy>
  <cp:revision>23</cp:revision>
  <cp:lastPrinted>2020-01-12T00:02:06Z</cp:lastPrinted>
  <dcterms:created xsi:type="dcterms:W3CDTF">2019-12-27T19:38:23Z</dcterms:created>
  <dcterms:modified xsi:type="dcterms:W3CDTF">2020-08-17T16:03:59Z</dcterms:modified>
</cp:coreProperties>
</file>