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8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6208"/>
  </p:normalViewPr>
  <p:slideViewPr>
    <p:cSldViewPr snapToGrid="0" snapToObjects="1">
      <p:cViewPr varScale="1">
        <p:scale>
          <a:sx n="115" d="100"/>
          <a:sy n="115" d="100"/>
        </p:scale>
        <p:origin x="232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77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5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4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0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3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9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E3E6-1DAC-834A-8814-3B2702C95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58221" y="357695"/>
            <a:ext cx="6924804" cy="3284924"/>
          </a:xfrm>
        </p:spPr>
        <p:txBody>
          <a:bodyPr>
            <a:normAutofit fontScale="90000"/>
          </a:bodyPr>
          <a:lstStyle/>
          <a:p>
            <a:r>
              <a:rPr lang="es-ES" sz="7200" dirty="0"/>
              <a:t>Cinco realidades del evangelismo relacional</a:t>
            </a:r>
            <a:endParaRPr lang="en-US" sz="7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C7D82-F4D9-F54E-8E6E-A4627B570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065715" y="3674838"/>
            <a:ext cx="5681180" cy="621792"/>
          </a:xfrm>
        </p:spPr>
        <p:txBody>
          <a:bodyPr>
            <a:normAutofit/>
          </a:bodyPr>
          <a:lstStyle/>
          <a:p>
            <a:r>
              <a:rPr lang="es-ES" dirty="0"/>
              <a:t>Mostrando el amor de Jesús</a:t>
            </a:r>
            <a:endParaRPr lang="en-US" dirty="0"/>
          </a:p>
        </p:txBody>
      </p:sp>
      <p:pic>
        <p:nvPicPr>
          <p:cNvPr id="5" name="Picture 4" descr="485499-R1-05-20.jpg">
            <a:extLst>
              <a:ext uri="{FF2B5EF4-FFF2-40B4-BE49-F238E27FC236}">
                <a16:creationId xmlns:a16="http://schemas.microsoft.com/office/drawing/2014/main" id="{62E263E6-DC6E-9E4A-A77A-F9C3C8405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195658">
            <a:off x="918920" y="1450201"/>
            <a:ext cx="4860191" cy="328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02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9241" y="239784"/>
            <a:ext cx="9906000" cy="147955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4400" b="1" u="sng" dirty="0"/>
              <a:t>Cultive</a:t>
            </a:r>
            <a:r>
              <a:rPr lang="es-ES" sz="4400" b="1" dirty="0"/>
              <a:t> las relaciones cuando surjan las oportunidades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6707" y="1746938"/>
            <a:ext cx="11082337" cy="4681537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s-ES" sz="2800" dirty="0"/>
              <a:t>Cont.</a:t>
            </a:r>
          </a:p>
          <a:p>
            <a:pPr marL="457200" indent="-457200">
              <a:buFont typeface="+mj-lt"/>
              <a:buAutoNum type="alphaLcPeriod" startAt="2"/>
            </a:pPr>
            <a:r>
              <a:rPr lang="es-GT" sz="2800" dirty="0"/>
              <a:t>Las personas en </a:t>
            </a:r>
            <a:r>
              <a:rPr lang="es-GT" sz="2800" u="sng" dirty="0"/>
              <a:t>iglesia</a:t>
            </a:r>
            <a:r>
              <a:rPr lang="es-GT" sz="2800" dirty="0"/>
              <a:t> anhelan un toque compasivo y amoroso de Dios</a:t>
            </a:r>
            <a:endParaRPr lang="en-US" sz="2800" dirty="0"/>
          </a:p>
          <a:p>
            <a:pPr lvl="1"/>
            <a:r>
              <a:rPr lang="es-GT" sz="2400" dirty="0"/>
              <a:t>A veces, Dios usa cristianos comunes y comunes para hacer precisamente eso.</a:t>
            </a:r>
            <a:endParaRPr lang="en-US" sz="2400" dirty="0"/>
          </a:p>
          <a:p>
            <a:pPr lvl="1"/>
            <a:r>
              <a:rPr lang="es-GT" sz="2400" dirty="0"/>
              <a:t>El evangelismo relacional no tiene que dirigirse específicamente solo a </a:t>
            </a:r>
            <a:r>
              <a:rPr lang="es-GT" sz="2400" u="sng" dirty="0"/>
              <a:t>sin iglesia</a:t>
            </a:r>
            <a:r>
              <a:rPr lang="es-GT" sz="2400" dirty="0"/>
              <a:t> personas.</a:t>
            </a:r>
            <a:endParaRPr lang="en-US" sz="2400" dirty="0"/>
          </a:p>
          <a:p>
            <a:pPr marL="457200" indent="-457200">
              <a:buFont typeface="+mj-lt"/>
              <a:buAutoNum type="alphaLcPeriod" startAt="3"/>
            </a:pPr>
            <a:r>
              <a:rPr lang="es-GT" sz="2800" dirty="0"/>
              <a:t>Incluso cuando las semillas se encuentran dispersas en un buen suelo, las plantas sanas aún necesitan ser cultivadas, cultivando y eliminando malezas, como descubrí hace mucho tiempo, en mi propio campo de maíz.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31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7199"/>
            <a:ext cx="9905998" cy="147857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sz="4400" b="1" dirty="0"/>
              <a:t>El tiempo de cosecha lleva </a:t>
            </a:r>
            <a:r>
              <a:rPr lang="es-ES" sz="4400" b="1" u="sng" dirty="0"/>
              <a:t>tiempo</a:t>
            </a:r>
            <a:endParaRPr lang="en-US" sz="4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740" y="1501254"/>
            <a:ext cx="11122926" cy="4926842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3600" u="sng" dirty="0"/>
              <a:t>Esperar</a:t>
            </a:r>
            <a:r>
              <a:rPr lang="es-ES" sz="3600" dirty="0"/>
              <a:t> es la cuarta y más dura realidad del evangelismo.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NOTA: Dios no te pidió que "ganar" almas. Él solo te pidió que plantaras semillas.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Steve </a:t>
            </a:r>
            <a:r>
              <a:rPr lang="es-ES" sz="2800" dirty="0" err="1"/>
              <a:t>Sjogren</a:t>
            </a:r>
            <a:r>
              <a:rPr lang="es-ES" sz="2800" dirty="0"/>
              <a:t> y el autor de evangelismo George G. Hunter III estiman que, "en promedio, se necesitan entre doce y veinte" toques evangélicos "significativos para que las personas avancen desde el comienzo de la escala hacia relaciones genuinas con Cristo".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6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446" y="1705970"/>
            <a:ext cx="10980774" cy="4585648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s-ES" sz="3800" dirty="0"/>
              <a:t>Tienes que ganarte el </a:t>
            </a:r>
            <a:r>
              <a:rPr lang="es-ES" sz="3800" u="sng" dirty="0"/>
              <a:t>derecho</a:t>
            </a:r>
            <a:r>
              <a:rPr lang="es-ES" sz="3800" dirty="0"/>
              <a:t> de hablar en la vida de alguien en un nivel espiritual profundo.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3000" dirty="0"/>
              <a:t>No </a:t>
            </a:r>
            <a:r>
              <a:rPr lang="es-ES" sz="3000" u="sng" dirty="0"/>
              <a:t>asumas</a:t>
            </a:r>
            <a:r>
              <a:rPr lang="es-ES" sz="3000" dirty="0"/>
              <a:t> que tomar una decisión tan seria y que cambie la vida como invitar a Jesucristo a su vida se puede lograr en una presentación inicial de quince - o veinte minutos.</a:t>
            </a:r>
            <a:endParaRPr lang="en-US" sz="3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 txBox="1">
            <a:spLocks/>
          </p:cNvSpPr>
          <p:nvPr/>
        </p:nvSpPr>
        <p:spPr>
          <a:xfrm>
            <a:off x="1141413" y="127199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/>
              <a:t>El tiempo de cosecha lleva </a:t>
            </a:r>
            <a:r>
              <a:rPr lang="es-ES" sz="4400" b="1" u="sng"/>
              <a:t>tiempo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109564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388" y="1719618"/>
            <a:ext cx="10959152" cy="4858603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s-ES" sz="3100" dirty="0"/>
              <a:t>Los cristianos deben prepararse para compartir el Evangelio con la esperanza de que puedan ser el último eslabón en la serie de encuentros espirituales que enfrenta una persona, y darse cuenta de que el tiempo es una parte importante de ese proceso.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s-ES" sz="2600" dirty="0"/>
              <a:t>Solo Dios se reserva el milagro de la conversión y la regeneración para sí mismo.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s-ES" sz="2600" dirty="0"/>
              <a:t>Con el evangelismo relacional, el tiempo es una realidad que debes adoptar …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s-ES" sz="2600" dirty="0"/>
              <a:t>Como eslabones en una cadena</a:t>
            </a:r>
            <a:endParaRPr lang="en-US" sz="2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7199"/>
            <a:ext cx="9905998" cy="147857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sz="4400" b="1" dirty="0"/>
              <a:t>El tiempo de cosecha lleva </a:t>
            </a:r>
            <a:r>
              <a:rPr lang="es-ES" sz="4400" b="1" u="sng" dirty="0"/>
              <a:t>tiempo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140922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47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sz="4800" b="1" u="sng" dirty="0"/>
              <a:t>Invierte</a:t>
            </a:r>
            <a:r>
              <a:rPr lang="es-ES" sz="4800" b="1" dirty="0"/>
              <a:t> en ti mismo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979" y="2033323"/>
            <a:ext cx="10563367" cy="4217352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3600" dirty="0"/>
              <a:t>Una realidad más nos espera si realmente deseamos efectividad en el evangelismo relacional.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El evangelismo relacional fluye de </a:t>
            </a:r>
            <a:r>
              <a:rPr lang="es-ES" sz="2800" u="sng" dirty="0"/>
              <a:t>tu relación</a:t>
            </a:r>
            <a:r>
              <a:rPr lang="es-ES" sz="2800" dirty="0"/>
              <a:t> con Cristo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Por lo tanto, tiene sentido para nosotros invertir en nuestro propio bienestar espiritual.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s-ES" sz="2400" dirty="0"/>
              <a:t>¡La semejanza de Cristo de una persona atraerá a otras personas!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83" y="195438"/>
            <a:ext cx="9905998" cy="147857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sz="4800" b="1" u="sng" dirty="0"/>
              <a:t>Invierte</a:t>
            </a:r>
            <a:r>
              <a:rPr lang="es-ES" sz="4800" b="1" dirty="0"/>
              <a:t> en ti mismo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6161" y="1569087"/>
            <a:ext cx="10849970" cy="4872656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s-ES" sz="3400" dirty="0"/>
              <a:t>Esta quinta y última realidad del evangelismo relacional es casi más importante que todas las demás.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400" dirty="0"/>
              <a:t>Debemos invertir en nuestra f</a:t>
            </a:r>
            <a:r>
              <a:rPr lang="es-ES" sz="2400" u="sng" dirty="0"/>
              <a:t>ormación</a:t>
            </a:r>
            <a:r>
              <a:rPr lang="es-ES" sz="2400" dirty="0"/>
              <a:t> espiritual con un plan estratégico de </a:t>
            </a:r>
            <a:r>
              <a:rPr lang="es-ES" sz="2400" u="sng" dirty="0"/>
              <a:t>disciplinas</a:t>
            </a:r>
            <a:r>
              <a:rPr lang="es-ES" sz="2400" dirty="0"/>
              <a:t> espirituales.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400" dirty="0"/>
              <a:t>Dallas </a:t>
            </a:r>
            <a:r>
              <a:rPr lang="es-ES" sz="2400" dirty="0" err="1"/>
              <a:t>Willard</a:t>
            </a:r>
            <a:r>
              <a:rPr lang="es-ES" sz="2400" dirty="0"/>
              <a:t>, discutiendo el contraste entre la formación espiritual humana y cristiana, dijo: "La formación espiritual cristiana, en contraste, es el </a:t>
            </a:r>
            <a:r>
              <a:rPr lang="es-ES" sz="2400" i="1" dirty="0"/>
              <a:t>proceso redentor de formar el mundo humano interno para que tome el carácter del ser interno de Cristo mismo".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400" dirty="0"/>
              <a:t>Implica </a:t>
            </a:r>
            <a:r>
              <a:rPr lang="es-ES" sz="2400" u="sng" dirty="0"/>
              <a:t>ayuno</a:t>
            </a:r>
            <a:r>
              <a:rPr lang="es-ES" sz="2400" dirty="0"/>
              <a:t>, memorización de las Escrituras y oración.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77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570" y="1569087"/>
            <a:ext cx="10931857" cy="5118316"/>
          </a:xfrm>
        </p:spPr>
        <p:txBody>
          <a:bodyPr anchor="t"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s-ES" sz="3400" dirty="0"/>
              <a:t>La </a:t>
            </a:r>
            <a:r>
              <a:rPr lang="es-ES" sz="3400" u="sng" dirty="0"/>
              <a:t>reflexión</a:t>
            </a:r>
            <a:r>
              <a:rPr lang="es-ES" sz="3400" dirty="0"/>
              <a:t> y la oración obligatorias surgen como dos de los mayores beneficios para la "planificación" espiritual.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/>
              <a:t>Pase tiempo regularmente en una oración de reflexión para ayudarlo a adquirir conciencia espiritual.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/>
              <a:t>Las disciplinas espirituales involucran cada aspecto de tu vida = evalúa periódicamente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/>
              <a:t>Las disciplinas espirituales efectivas pueden incluir: tiempos familiares de calidad; Tiempos divertidos; Amigos cristianos; conocidos personales e incluso nuestros trabajos seculares. ¡Deja que el Espíritu Santo te guíe!</a:t>
            </a:r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83" y="195438"/>
            <a:ext cx="9905998" cy="147857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sz="4800" b="1" u="sng" dirty="0"/>
              <a:t>Invierte</a:t>
            </a:r>
            <a:r>
              <a:rPr lang="es-ES" sz="4800" b="1" dirty="0"/>
              <a:t> en ti mismo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938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83" y="377227"/>
            <a:ext cx="9905998" cy="978270"/>
          </a:xfrm>
          <a:noFill/>
          <a:ln>
            <a:noFill/>
          </a:ln>
        </p:spPr>
        <p:txBody>
          <a:bodyPr>
            <a:noAutofit/>
          </a:bodyPr>
          <a:lstStyle/>
          <a:p>
            <a:br>
              <a:rPr lang="es-GT" sz="4000" b="1" dirty="0"/>
            </a:br>
            <a:r>
              <a:rPr lang="es-GT" sz="4000" b="1" dirty="0"/>
              <a:t>Conclusión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9809" y="1691287"/>
            <a:ext cx="10959152" cy="4341023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3000" dirty="0"/>
              <a:t>Los líderes y los que </a:t>
            </a:r>
            <a:r>
              <a:rPr lang="es-ES" sz="3000" dirty="0" err="1"/>
              <a:t>discípulan</a:t>
            </a:r>
            <a:r>
              <a:rPr lang="es-ES" sz="3000" dirty="0"/>
              <a:t> a menudo hablan de las muchas excusas y temores que prevalecen en la evangelización, pero todo cristiano necesita recordar que </a:t>
            </a:r>
            <a:r>
              <a:rPr lang="es-ES" sz="3000" u="sng" dirty="0"/>
              <a:t>"ganar el mundo para Jesucristo comienza con </a:t>
            </a:r>
            <a:r>
              <a:rPr lang="es-ES" sz="3000" b="1" u="sng" dirty="0"/>
              <a:t>un</a:t>
            </a:r>
            <a:r>
              <a:rPr lang="es-ES" sz="3000" u="sng" dirty="0"/>
              <a:t> alma a la vez".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000" dirty="0"/>
              <a:t>El evangelismo relacional se trata de construir relaciones, plantar semillas, cultivar oportunidades, aprovechar el tiempo e invertir en ti mismo.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168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8267"/>
            <a:ext cx="9905998" cy="147857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GT" sz="4000" b="1" u="sng" dirty="0"/>
              <a:t>Conclusión</a:t>
            </a:r>
            <a:endParaRPr lang="en-US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1128" y="1650344"/>
            <a:ext cx="9696283" cy="3811884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3200" dirty="0"/>
              <a:t>Pero una realidad está por encima de todas las demás</a:t>
            </a:r>
            <a:r>
              <a:rPr lang="en-US" sz="3200" dirty="0"/>
              <a:t>—</a:t>
            </a:r>
            <a:r>
              <a:rPr lang="es-ES" sz="3200" u="sng" dirty="0"/>
              <a:t>no puedes juzgarte a ti mismo en el evangelismo como un éxito o un fracaso.</a:t>
            </a:r>
            <a:r>
              <a:rPr lang="es-ES" sz="3200" dirty="0"/>
              <a:t> Así que toma tu bolsa de semillas del evangelio y comienza a sembrar por donde quiera que vayas. </a:t>
            </a:r>
            <a:r>
              <a:rPr lang="es-ES" sz="3200" b="1" dirty="0"/>
              <a:t>Hay personas en tu comunidad que han estado esperando escuchar buenas noticias de alguien en quien ellos confían.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689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/>
              <a:t>Lo que </a:t>
            </a:r>
            <a:r>
              <a:rPr lang="en-US" sz="4000" b="1" dirty="0" err="1"/>
              <a:t>puedes</a:t>
            </a:r>
            <a:r>
              <a:rPr lang="en-US" sz="4000" b="1" dirty="0"/>
              <a:t> </a:t>
            </a:r>
            <a:r>
              <a:rPr lang="en-US" sz="4000" b="1" dirty="0" err="1"/>
              <a:t>hacer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9934" y="2005185"/>
            <a:ext cx="10317708" cy="4259137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3200" dirty="0"/>
              <a:t>Escribe o comparte en un grupo por lo menos a una persona que ya conozcas por nombre en un lugar que frecuentas todas las semanas por el que puedas comenzar a orar. Esto puede incluir a cualquier persona, desde el personal del aeropuerto hasta el personal de tu restaurante favorito</a:t>
            </a:r>
            <a:r>
              <a:rPr lang="en-US" sz="3200" dirty="0"/>
              <a:t>—</a:t>
            </a:r>
            <a:r>
              <a:rPr lang="es-ES" sz="3200" dirty="0"/>
              <a:t>o incluso la ferretería local o los trabajadores de la cafetería. ¿A dónde vas cada semana?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6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078" y="57966"/>
            <a:ext cx="7704876" cy="147857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Cinco realidades del evangelismo relacional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3457" y="1536535"/>
            <a:ext cx="10907417" cy="558759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/>
              <a:t>Los principios de la </a:t>
            </a:r>
            <a:r>
              <a:rPr lang="es-ES" sz="2800" u="sng" dirty="0"/>
              <a:t>agricultura</a:t>
            </a:r>
            <a:r>
              <a:rPr lang="es-ES" sz="2800" dirty="0"/>
              <a:t> se han mantenido igual a lo largo de los años. 	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Prepara, planta, cultiva, cosecha e invierte para el próximo cultivo.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El evangelismo relacional disfruta de unos </a:t>
            </a:r>
            <a:r>
              <a:rPr lang="es-ES" sz="2800" u="sng" dirty="0"/>
              <a:t>principios</a:t>
            </a:r>
            <a:r>
              <a:rPr lang="es-ES" sz="2800" dirty="0"/>
              <a:t> igualmente grandiosos que ya los hacemos hasta cierto punto.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¿Qué es el evangelismo relacional y cómo puedes hacerlo </a:t>
            </a:r>
            <a:r>
              <a:rPr lang="es-ES" sz="2800" u="sng" dirty="0"/>
              <a:t>con éxito</a:t>
            </a:r>
            <a:r>
              <a:rPr lang="es-ES" sz="28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/>
              <a:t>Está bien cometer errores: el viaje de evangelismo relacional puede ser tan gratificante como el tiempo de cosecha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9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1195"/>
            <a:ext cx="9905998" cy="11464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/>
              <a:t>Lo que </a:t>
            </a:r>
            <a:r>
              <a:rPr lang="en-US" sz="4000" b="1" dirty="0" err="1"/>
              <a:t>puedes</a:t>
            </a:r>
            <a:r>
              <a:rPr lang="en-US" sz="4000" b="1" dirty="0"/>
              <a:t> </a:t>
            </a:r>
            <a:r>
              <a:rPr lang="en-US" sz="4000" b="1" dirty="0" err="1"/>
              <a:t>hacer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682" y="1624083"/>
            <a:ext cx="9905999" cy="4817659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s-ES" sz="3200" dirty="0"/>
              <a:t>Piensa o discute con tu grupo estos lugares que visitas habitualmente y cómo podría establecer relaciones con las personas allí. ¡Los cajeros bancarios o de las tiendas de comestibles, los empleados de la oficina de correos, los estudiantes o los maestros en las escuelas, los empleados de las tiendas pequeñas y los compañeros en el trabajo son algunas de las personas con las que se pueden cultivar excelentes relaciones!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123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/>
              <a:t>Lo que </a:t>
            </a:r>
            <a:r>
              <a:rPr lang="en-US" sz="4000" b="1" dirty="0" err="1"/>
              <a:t>puedes</a:t>
            </a:r>
            <a:r>
              <a:rPr lang="en-US" sz="4000" b="1" dirty="0"/>
              <a:t> </a:t>
            </a:r>
            <a:r>
              <a:rPr lang="en-US" sz="4000" b="1" dirty="0" err="1"/>
              <a:t>hacer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682" y="2005186"/>
            <a:ext cx="9905999" cy="3811884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s-ES" sz="3200" dirty="0"/>
              <a:t>Escribe o comparte en un grupo situaciones de evangelismo desagradables que hayas tenido y que piensas que fueron fracasos totales. ¿Qué aspectos positivos de esas experiencias puedes tu o tu grupo ver que puedan ayudar a revelar lo que Dios pudo haber hecho a pesar de tus esfuerzos?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120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2137"/>
            <a:ext cx="9905998" cy="122829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dirty="0"/>
              <a:t>Lo que </a:t>
            </a:r>
            <a:r>
              <a:rPr lang="en-US" b="1" dirty="0" err="1"/>
              <a:t>puedes</a:t>
            </a:r>
            <a:r>
              <a:rPr lang="en-US" b="1" dirty="0"/>
              <a:t> </a:t>
            </a:r>
            <a:r>
              <a:rPr lang="en-US" b="1" dirty="0" err="1"/>
              <a:t>hacer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682" y="1431980"/>
            <a:ext cx="9905999" cy="4750456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s-ES" sz="3000" dirty="0"/>
              <a:t>Mark </a:t>
            </a:r>
            <a:r>
              <a:rPr lang="es-ES" sz="3000" dirty="0" err="1"/>
              <a:t>Mittelberg</a:t>
            </a:r>
            <a:r>
              <a:rPr lang="es-ES" sz="3000" dirty="0"/>
              <a:t> menciona que debes tener tres personas por las cuales oras fácilmente en relación con la fe en Cristo. Haz tu pr</a:t>
            </a:r>
            <a:r>
              <a:rPr lang="es-ES" sz="3200" dirty="0"/>
              <a:t>opia lista ahora de tres personas que conoce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___________________________________________</a:t>
            </a:r>
          </a:p>
          <a:p>
            <a:pPr lvl="1"/>
            <a:r>
              <a:rPr lang="en-US" sz="3200" dirty="0"/>
              <a:t>___________________________________________</a:t>
            </a:r>
          </a:p>
          <a:p>
            <a:pPr lvl="1"/>
            <a:r>
              <a:rPr lang="en-US" sz="3200" dirty="0"/>
              <a:t>___________________________________________</a:t>
            </a:r>
          </a:p>
          <a:p>
            <a:endParaRPr lang="en-US" sz="1000" dirty="0"/>
          </a:p>
          <a:p>
            <a:r>
              <a:rPr lang="en-US" sz="1800" dirty="0"/>
              <a:t>Bill Hybels and Mark </a:t>
            </a:r>
            <a:r>
              <a:rPr lang="en-US" sz="1800" dirty="0" err="1"/>
              <a:t>Mittelberg</a:t>
            </a:r>
            <a:r>
              <a:rPr lang="en-US" sz="1800" dirty="0"/>
              <a:t>, </a:t>
            </a:r>
            <a:r>
              <a:rPr lang="en-US" sz="1800" i="1" dirty="0"/>
              <a:t>Becoming A Contagious Christian</a:t>
            </a:r>
            <a:r>
              <a:rPr lang="en-US" sz="1800" dirty="0"/>
              <a:t> (Grand Rapids, MI: Zondervan, 1994), 104.</a:t>
            </a:r>
          </a:p>
        </p:txBody>
      </p:sp>
    </p:spTree>
    <p:extLst>
      <p:ext uri="{BB962C8B-B14F-4D97-AF65-F5344CB8AC3E}">
        <p14:creationId xmlns:p14="http://schemas.microsoft.com/office/powerpoint/2010/main" val="2467266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482041"/>
            <a:ext cx="9396032" cy="84179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/>
              <a:t>Lo que </a:t>
            </a:r>
            <a:r>
              <a:rPr lang="en-US" sz="4000" b="1" dirty="0" err="1"/>
              <a:t>puedes</a:t>
            </a:r>
            <a:r>
              <a:rPr lang="en-US" sz="4000" b="1" dirty="0"/>
              <a:t> </a:t>
            </a:r>
            <a:r>
              <a:rPr lang="en-US" sz="4000" b="1" dirty="0" err="1"/>
              <a:t>hacer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8048" y="1596789"/>
            <a:ext cx="10426889" cy="4858602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s-ES" sz="3600" dirty="0"/>
              <a:t>Comparte cómo traducirías el siguiente versículo de las Escrituras  de la versión Reina Valera 1960 a un lenguaje más moderno para que las personas no creyentes puedan entender.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s-ES" sz="2400" b="1" dirty="0"/>
              <a:t>Juan 3:16, </a:t>
            </a:r>
            <a:r>
              <a:rPr lang="es-ES" sz="2400" b="1" i="1" dirty="0"/>
              <a:t>"</a:t>
            </a:r>
            <a:r>
              <a:rPr lang="es-GT" sz="2400" b="1" i="1" dirty="0"/>
              <a:t>Porque de tal manera amó Dios al mundo, que ha dado a su Hijo unigénito, para que todo aquel que en él cree, no se pierda, mas tenga vida eterna.</a:t>
            </a:r>
            <a:r>
              <a:rPr lang="es-ES" sz="2400" b="1" i="1" dirty="0"/>
              <a:t>"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132205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83" y="317805"/>
            <a:ext cx="9905998" cy="86955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s-ES" b="1" u="sng" dirty="0"/>
              <a:t>Prepárese</a:t>
            </a:r>
            <a:r>
              <a:rPr lang="en-US" b="1" dirty="0"/>
              <a:t> – </a:t>
            </a:r>
            <a:r>
              <a:rPr lang="es-ES" b="1" dirty="0"/>
              <a:t>necesita construir relaciones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275" y="1296538"/>
            <a:ext cx="11197353" cy="5390866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2800" dirty="0"/>
              <a:t>Muchos de nosotros ya disfrutamos de construir y fomentar relaciones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Alrededor de nuestras áreas de trabajo, juegos y actividades cotidianas. </a:t>
            </a:r>
          </a:p>
          <a:p>
            <a:pPr marL="457200" lvl="1" indent="0">
              <a:buNone/>
            </a:pPr>
            <a:r>
              <a:rPr lang="es-ES" sz="2800" dirty="0"/>
              <a:t>	Todos tenemos </a:t>
            </a:r>
            <a:r>
              <a:rPr lang="es-ES" sz="2800" b="1" u="sng" dirty="0"/>
              <a:t>relaciones.</a:t>
            </a:r>
            <a:r>
              <a:rPr lang="es-ES" sz="28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800" dirty="0"/>
              <a:t>Tendemos a compartir el Evangelio con alguna persona con quien hemos construido algún </a:t>
            </a:r>
            <a:r>
              <a:rPr lang="es-ES" sz="2800" dirty="0" err="1"/>
              <a:t>tipol</a:t>
            </a:r>
            <a:r>
              <a:rPr lang="es-ES" sz="2800" dirty="0"/>
              <a:t> de relación.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A lo largo de los años, pregunté a mis alumnos de evangelismo cuántos de ellos prefieren el evangelismo de puerta a puerta.</a:t>
            </a:r>
          </a:p>
          <a:p>
            <a:pPr marL="457200" lvl="1" indent="0">
              <a:buNone/>
            </a:pPr>
            <a:r>
              <a:rPr lang="en-US" sz="2800" dirty="0">
                <a:sym typeface="Wingdings" pitchFamily="2" charset="2"/>
              </a:rPr>
              <a:t>	 </a:t>
            </a:r>
            <a:r>
              <a:rPr lang="es-ES" sz="2800" b="1" u="sng" dirty="0"/>
              <a:t>¡SOLO DOS ESTUDIANTES!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4085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89099"/>
            <a:ext cx="9905998" cy="119084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b="1" u="sng" dirty="0"/>
              <a:t>Prepárese</a:t>
            </a:r>
            <a:r>
              <a:rPr lang="en-US" b="1" dirty="0"/>
              <a:t> – </a:t>
            </a:r>
            <a:r>
              <a:rPr lang="es-ES" b="1" dirty="0"/>
              <a:t>necesita construir relaciones</a:t>
            </a:r>
            <a:endParaRPr lang="en-US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 txBox="1">
            <a:spLocks/>
          </p:cNvSpPr>
          <p:nvPr/>
        </p:nvSpPr>
        <p:spPr>
          <a:xfrm>
            <a:off x="791737" y="1796375"/>
            <a:ext cx="10290945" cy="3811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s-ES" sz="2600" dirty="0"/>
              <a:t>¿Cómo se construyen </a:t>
            </a:r>
            <a:r>
              <a:rPr lang="es-ES" sz="2600" b="1" u="sng" dirty="0"/>
              <a:t>relaciones</a:t>
            </a:r>
            <a:r>
              <a:rPr lang="es-ES" sz="2600" dirty="0"/>
              <a:t> para el evangelismo relacional?</a:t>
            </a:r>
            <a:endParaRPr lang="en-US" sz="2600" dirty="0"/>
          </a:p>
          <a:p>
            <a:pPr marL="914400" lvl="1" indent="-457200">
              <a:buFont typeface="+mj-lt"/>
              <a:buAutoNum type="alphaLcPeriod"/>
            </a:pPr>
            <a:r>
              <a:rPr lang="es-ES" sz="2600" dirty="0"/>
              <a:t>De la misma manera que desarrollo a los amigos que disfrutas ahora</a:t>
            </a:r>
            <a:r>
              <a:rPr lang="en-US" sz="2600" dirty="0"/>
              <a:t>.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600" dirty="0"/>
              <a:t>Las grandes relaciones requieren </a:t>
            </a:r>
            <a:r>
              <a:rPr lang="es-ES" sz="2600" u="sng" dirty="0"/>
              <a:t>tiempo</a:t>
            </a:r>
            <a:r>
              <a:rPr lang="es-ES" sz="2600" dirty="0"/>
              <a:t>, compromiso e intencionalidad</a:t>
            </a:r>
            <a:r>
              <a:rPr lang="en-US" sz="2600" dirty="0"/>
              <a:t>—</a:t>
            </a:r>
            <a:r>
              <a:rPr lang="es-ES" sz="2600" dirty="0"/>
              <a:t>¡como el evangelismo relacional!</a:t>
            </a:r>
            <a:r>
              <a:rPr lang="en-US" sz="2600" dirty="0"/>
              <a:t>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600" dirty="0"/>
              <a:t>La evangelización relacional exige una búsqueda más </a:t>
            </a:r>
            <a:r>
              <a:rPr lang="es-ES" sz="2600" u="sng" dirty="0"/>
              <a:t>intencional </a:t>
            </a:r>
            <a:r>
              <a:rPr lang="es-ES" sz="2600" dirty="0"/>
              <a:t>de relaciones confiables</a:t>
            </a:r>
            <a:endParaRPr lang="en-US" sz="2600" dirty="0"/>
          </a:p>
          <a:p>
            <a:pPr marL="1428750" lvl="2" indent="-514350">
              <a:buFont typeface="+mj-lt"/>
              <a:buAutoNum type="romanLcPeriod"/>
            </a:pPr>
            <a:r>
              <a:rPr lang="es-ES" sz="2600" dirty="0"/>
              <a:t>Puede que solo se vea una o dos veces por semana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s-ES" sz="2600" dirty="0"/>
              <a:t>Construya amistades que duran</a:t>
            </a:r>
            <a:r>
              <a:rPr lang="en-US" sz="2600" dirty="0"/>
              <a:t> – salvos </a:t>
            </a:r>
            <a:r>
              <a:rPr lang="es-ES" sz="2600" dirty="0"/>
              <a:t>no salvos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86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83" y="309002"/>
            <a:ext cx="9905998" cy="147857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b="1" u="sng" dirty="0"/>
              <a:t>Prepárese</a:t>
            </a:r>
            <a:r>
              <a:rPr lang="en-US" b="1" dirty="0"/>
              <a:t> – </a:t>
            </a:r>
            <a:r>
              <a:rPr lang="es-ES" b="1" dirty="0"/>
              <a:t>necesita construir relaciones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682" y="1796375"/>
            <a:ext cx="9905999" cy="381188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lphaLcPeriod" startAt="4"/>
            </a:pPr>
            <a:r>
              <a:rPr lang="es-ES" sz="2800" dirty="0"/>
              <a:t>El evangelismo relacional puede llevar </a:t>
            </a:r>
            <a:r>
              <a:rPr lang="es-ES" sz="2800" u="sng" dirty="0"/>
              <a:t>años </a:t>
            </a:r>
            <a:r>
              <a:rPr lang="en-US" sz="2800" dirty="0"/>
              <a:t>– </a:t>
            </a:r>
            <a:r>
              <a:rPr lang="es-ES" sz="2800" dirty="0"/>
              <a:t>al igual que mi amigo que tardó 35 años en aceptar a Cristo.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s-ES" sz="2800" dirty="0"/>
              <a:t>Sin importar lo poco que hablamos </a:t>
            </a:r>
            <a:r>
              <a:rPr lang="en-US" sz="2800" dirty="0"/>
              <a:t>–</a:t>
            </a:r>
            <a:r>
              <a:rPr lang="es-ES" sz="2800" dirty="0"/>
              <a:t> sabía que siempre podía llamar. . .y maldecir.</a:t>
            </a:r>
          </a:p>
          <a:p>
            <a:pPr marL="0" indent="0">
              <a:buNone/>
            </a:pPr>
            <a:r>
              <a:rPr lang="es-E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"El truco de entregar el correo de Dios a la dirección espiritual de una persona realmente no es ningún truco; se trata principalmente de preocuparse lo suficiente para tratar a las personas con la amabilidad y el respeto que deseamos por nosotros mismos ".</a:t>
            </a:r>
          </a:p>
          <a:p>
            <a:pPr marL="0" indent="0">
              <a:buNone/>
            </a:pP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--Steve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Sjogren, Dave Ping, &amp; Doug Pollock,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Irresistible Evangelism: Natural Ways to Open Others to Jesus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(Loveland, CO: Group Publishing, 2004), 70.</a:t>
            </a:r>
          </a:p>
        </p:txBody>
      </p:sp>
    </p:spTree>
    <p:extLst>
      <p:ext uri="{BB962C8B-B14F-4D97-AF65-F5344CB8AC3E}">
        <p14:creationId xmlns:p14="http://schemas.microsoft.com/office/powerpoint/2010/main" val="5971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3638" y="264591"/>
            <a:ext cx="9906000" cy="122237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s-ES" sz="4800" dirty="0"/>
              <a:t>Planta</a:t>
            </a:r>
            <a:r>
              <a:rPr lang="en-US" sz="4800" b="1" dirty="0"/>
              <a:t> – </a:t>
            </a:r>
            <a:r>
              <a:rPr lang="es-ES" sz="4800" dirty="0"/>
              <a:t>nadie puede hacer </a:t>
            </a:r>
            <a:r>
              <a:rPr lang="es-ES" sz="4800" b="1" u="sng" dirty="0"/>
              <a:t>nada</a:t>
            </a:r>
            <a:endParaRPr lang="en-US" sz="4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63638" y="1503362"/>
            <a:ext cx="11028362" cy="5354637"/>
          </a:xfrm>
        </p:spPr>
        <p:txBody>
          <a:bodyPr anchor="t"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3200" dirty="0"/>
              <a:t>Mateo 28:19, “</a:t>
            </a:r>
            <a:r>
              <a:rPr lang="es-ES" sz="3200" dirty="0"/>
              <a:t>Por tanto, id, y haced discípulos a todas las naciones, bautizándolos en el nombre del Padre, y del Hijo, y del Espíritu Santo</a:t>
            </a:r>
            <a:r>
              <a:rPr lang="en-US" sz="3200" dirty="0"/>
              <a:t>.”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Revela la necesidad de </a:t>
            </a:r>
            <a:r>
              <a:rPr lang="es-ES" sz="2800" b="1" u="sng" dirty="0"/>
              <a:t>actuar</a:t>
            </a:r>
            <a:r>
              <a:rPr lang="es-ES" sz="2800" dirty="0"/>
              <a:t> porque nos dice "ir", "hacer" y "bautizar"</a:t>
            </a:r>
            <a:r>
              <a:rPr lang="en-US" sz="2800" dirty="0"/>
              <a:t>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La gente está observando nuestro estilo de vida y nuestro ejemplo</a:t>
            </a:r>
            <a:r>
              <a:rPr lang="en-US" sz="2800" dirty="0"/>
              <a:t> – </a:t>
            </a:r>
            <a:r>
              <a:rPr lang="es-ES" sz="2800" dirty="0"/>
              <a:t>otros podrían estar escuchándonos</a:t>
            </a:r>
            <a:r>
              <a:rPr lang="en-US" sz="2800" dirty="0"/>
              <a:t>!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Mi experiencia en el avión</a:t>
            </a:r>
            <a:r>
              <a:rPr lang="en-US" sz="2800" dirty="0"/>
              <a:t> –</a:t>
            </a:r>
            <a:r>
              <a:rPr lang="es-ES" sz="2800" dirty="0"/>
              <a:t> ¡a veces es lo que no </a:t>
            </a:r>
            <a:r>
              <a:rPr lang="es-ES" sz="2800" u="sng" dirty="0"/>
              <a:t>decimos</a:t>
            </a:r>
            <a:r>
              <a:rPr lang="es-ES" sz="2800" dirty="0"/>
              <a:t> lo que más habla!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682" y="275419"/>
            <a:ext cx="10232846" cy="11030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s-ES" sz="4800" b="1" dirty="0"/>
              <a:t>Planta</a:t>
            </a:r>
            <a:r>
              <a:rPr lang="en-US" sz="4800" b="1" dirty="0"/>
              <a:t> – </a:t>
            </a:r>
            <a:r>
              <a:rPr lang="es-ES" sz="4800" b="1" dirty="0"/>
              <a:t>nadie puede hacer </a:t>
            </a:r>
            <a:r>
              <a:rPr lang="es-ES" sz="4800" b="1" u="sng" dirty="0"/>
              <a:t>nada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036" y="1653494"/>
            <a:ext cx="10877265" cy="4842839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s-ES" sz="3600" dirty="0"/>
              <a:t>2.  Como cristianos, a menudo vemos el evangelismo como éxito o fracaso</a:t>
            </a:r>
            <a:r>
              <a:rPr lang="en-US" sz="3600" dirty="0"/>
              <a:t>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Pero Dios usa nuestras </a:t>
            </a:r>
            <a:r>
              <a:rPr lang="es-ES" sz="2800" u="sng" dirty="0"/>
              <a:t>"acciones"</a:t>
            </a:r>
            <a:r>
              <a:rPr lang="es-ES" sz="2800" dirty="0"/>
              <a:t> tan fácilmente como nuestras palabras de las Escrituras y el razonamiento para plantar semillas.</a:t>
            </a:r>
            <a:r>
              <a:rPr lang="en-US" sz="2800" dirty="0"/>
              <a:t>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s-ES" sz="2400" dirty="0"/>
              <a:t>Nuestras "acciones hablan más que las palabras", especialmente en el ámbito cristiano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s-ES" sz="2400" dirty="0"/>
              <a:t>Especialmente con los no cristianos que a menudo tienen ideas preconcebidas o estereotipos.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570" y="1653495"/>
            <a:ext cx="11000096" cy="4474350"/>
          </a:xfrm>
        </p:spPr>
        <p:txBody>
          <a:bodyPr anchor="t">
            <a:noAutofit/>
          </a:bodyPr>
          <a:lstStyle/>
          <a:p>
            <a:pPr marL="0" lvl="0" indent="0">
              <a:buNone/>
            </a:pPr>
            <a:r>
              <a:rPr lang="es-GT" sz="3400" dirty="0"/>
              <a:t>3.  Dios nos ha llamado a cada uno de nosotros a </a:t>
            </a:r>
            <a:r>
              <a:rPr lang="es-GT" sz="3400" u="sng" dirty="0"/>
              <a:t>esparcir</a:t>
            </a:r>
            <a:r>
              <a:rPr lang="es-GT" sz="3400" dirty="0"/>
              <a:t> semillas de fe, esperanza y amor de Dios = EL EVANGELIO.</a:t>
            </a:r>
            <a:endParaRPr lang="en-US" sz="3400" dirty="0"/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Dios hará todo lo que sea necesario si solo le permitimos a Dios la oportunidad de usarnos.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Saber cuándo no compartir nada excepto el amor de Dios puede plantar aún más semillas del evangelio.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 txBox="1">
            <a:spLocks/>
          </p:cNvSpPr>
          <p:nvPr/>
        </p:nvSpPr>
        <p:spPr>
          <a:xfrm>
            <a:off x="1176682" y="275419"/>
            <a:ext cx="10232846" cy="11030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/>
              <a:t>Planta</a:t>
            </a:r>
            <a:r>
              <a:rPr lang="en-US" sz="4800" b="1"/>
              <a:t> – </a:t>
            </a:r>
            <a:r>
              <a:rPr lang="es-ES" sz="4800" b="1"/>
              <a:t>nadie puede hacer </a:t>
            </a:r>
            <a:r>
              <a:rPr lang="es-ES" sz="4800" b="1" u="sng"/>
              <a:t>nada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8878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1879-F583-874C-9562-FFBBAA9E79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9241" y="239784"/>
            <a:ext cx="9906000" cy="147955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4400" b="1" u="sng" dirty="0"/>
              <a:t>Cultive</a:t>
            </a:r>
            <a:r>
              <a:rPr lang="es-ES" sz="4400" b="1" dirty="0"/>
              <a:t> las relaciones cuando surjan las oportunidades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EA53-D32E-A24B-9BDB-088685F27F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6707" y="1746938"/>
            <a:ext cx="11082337" cy="4681537"/>
          </a:xfrm>
        </p:spPr>
        <p:txBody>
          <a:bodyPr anchor="t"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sz="3200" dirty="0"/>
              <a:t>Cultivar relaciones significa que tenemos que trabajar para educarnos a nosotros mismos y a los demás.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3200" dirty="0"/>
              <a:t>Intentar construir relaciones confiables con personas </a:t>
            </a:r>
            <a:r>
              <a:rPr lang="es-ES" sz="3200" u="sng" dirty="0"/>
              <a:t>cínicas</a:t>
            </a:r>
            <a:r>
              <a:rPr lang="es-ES" sz="3200" dirty="0"/>
              <a:t> que han sido lastimadas por la Iglesia exigirá mucho amor y paciencia divina.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ES" sz="2800" dirty="0"/>
              <a:t>Con el tiempo, su actitud sin prejuicios y su deseo de escuchar y ayudar, como amigo, eventualmente eliminarán las barreras para conversaciones más significativas.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75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{E3E43763-5543-694E-8F20-4906AE44A547}tf10001122</Template>
  <TotalTime>996</TotalTime>
  <Words>1703</Words>
  <Application>Microsoft Macintosh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Tw Cen MT</vt:lpstr>
      <vt:lpstr>Circuit</vt:lpstr>
      <vt:lpstr>Cinco realidades del evangelismo relacional</vt:lpstr>
      <vt:lpstr>Cinco realidades del evangelismo relacional</vt:lpstr>
      <vt:lpstr>Prepárese – necesita construir relaciones</vt:lpstr>
      <vt:lpstr>Prepárese – necesita construir relaciones</vt:lpstr>
      <vt:lpstr>Prepárese – necesita construir relaciones</vt:lpstr>
      <vt:lpstr>Planta – nadie puede hacer nada</vt:lpstr>
      <vt:lpstr>Planta – nadie puede hacer nada</vt:lpstr>
      <vt:lpstr>PowerPoint Presentation</vt:lpstr>
      <vt:lpstr>Cultive las relaciones cuando surjan las oportunidades</vt:lpstr>
      <vt:lpstr>Cultive las relaciones cuando surjan las oportunidades</vt:lpstr>
      <vt:lpstr>El tiempo de cosecha lleva tiempo</vt:lpstr>
      <vt:lpstr>PowerPoint Presentation</vt:lpstr>
      <vt:lpstr>El tiempo de cosecha lleva tiempo</vt:lpstr>
      <vt:lpstr>Invierte en ti mismo</vt:lpstr>
      <vt:lpstr>Invierte en ti mismo</vt:lpstr>
      <vt:lpstr>Invierte en ti mismo</vt:lpstr>
      <vt:lpstr> Conclusión</vt:lpstr>
      <vt:lpstr>Conclusión</vt:lpstr>
      <vt:lpstr>Lo que puedes hacer </vt:lpstr>
      <vt:lpstr>Lo que puedes hacer</vt:lpstr>
      <vt:lpstr>Lo que puedes hacer</vt:lpstr>
      <vt:lpstr>Lo que puedes hacer</vt:lpstr>
      <vt:lpstr>Lo que puedes hacer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Realities of Relational Evangelism</dc:title>
  <dc:creator>Winds Nan</dc:creator>
  <cp:lastModifiedBy>Winds Nan</cp:lastModifiedBy>
  <cp:revision>49</cp:revision>
  <dcterms:created xsi:type="dcterms:W3CDTF">2020-01-05T01:02:39Z</dcterms:created>
  <dcterms:modified xsi:type="dcterms:W3CDTF">2020-08-24T02:05:23Z</dcterms:modified>
</cp:coreProperties>
</file>