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5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08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50FD1-9022-E244-A0F7-4B805F602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768119"/>
          </a:xfrm>
        </p:spPr>
        <p:txBody>
          <a:bodyPr anchor="ctr">
            <a:normAutofit/>
          </a:bodyPr>
          <a:lstStyle/>
          <a:p>
            <a:r>
              <a:rPr lang="es-ES_tradnl" sz="6000" dirty="0"/>
              <a:t>Aprenda A Evangelizar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ED9F53-B4DE-D843-ADCC-1E612A2D88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825" y="2908599"/>
            <a:ext cx="9831215" cy="20181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ES_tradnl" sz="3200" b="1" i="1" dirty="0">
                <a:solidFill>
                  <a:schemeClr val="tx1"/>
                </a:solidFill>
                <a:latin typeface="Helvetica"/>
                <a:cs typeface="Helvetica"/>
              </a:rPr>
              <a:t>Significa Retransmitir: </a:t>
            </a:r>
          </a:p>
          <a:p>
            <a:pPr>
              <a:lnSpc>
                <a:spcPct val="100000"/>
              </a:lnSpc>
            </a:pPr>
            <a:r>
              <a:rPr lang="es-ES_tradnl" sz="2800" b="1" cap="none" dirty="0">
                <a:solidFill>
                  <a:schemeClr val="tx1"/>
                </a:solidFill>
                <a:latin typeface="Helvetica"/>
                <a:cs typeface="Helvetica"/>
              </a:rPr>
              <a:t>Transmita Algún Aspecto De Su Viaje </a:t>
            </a:r>
            <a:r>
              <a:rPr lang="es-ES_tradnl" sz="2800" b="1" u="sng" cap="none" dirty="0">
                <a:solidFill>
                  <a:schemeClr val="tx1"/>
                </a:solidFill>
                <a:latin typeface="Helvetica"/>
                <a:cs typeface="Helvetica"/>
              </a:rPr>
              <a:t>De Fe </a:t>
            </a:r>
          </a:p>
          <a:p>
            <a:pPr>
              <a:lnSpc>
                <a:spcPct val="100000"/>
              </a:lnSpc>
            </a:pPr>
            <a:r>
              <a:rPr lang="es-ES_tradnl" sz="2800" b="1" cap="none" dirty="0">
                <a:solidFill>
                  <a:schemeClr val="tx1"/>
                </a:solidFill>
                <a:latin typeface="Helvetica"/>
                <a:cs typeface="Helvetica"/>
              </a:rPr>
              <a:t>Que Incluya El Mensaje Del Evangelio</a:t>
            </a:r>
          </a:p>
        </p:txBody>
      </p:sp>
    </p:spTree>
    <p:extLst>
      <p:ext uri="{BB962C8B-B14F-4D97-AF65-F5344CB8AC3E}">
        <p14:creationId xmlns:p14="http://schemas.microsoft.com/office/powerpoint/2010/main" val="1100905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n-US" u="sng" dirty="0">
                <a:latin typeface="Helvetica"/>
                <a:cs typeface="Helvetica"/>
              </a:rPr>
              <a:t>¿</a:t>
            </a:r>
            <a:r>
              <a:rPr lang="en-US" u="sng" dirty="0" err="1">
                <a:latin typeface="Helvetica"/>
                <a:cs typeface="Helvetica"/>
              </a:rPr>
              <a:t>Qué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u="sng" dirty="0" err="1">
                <a:latin typeface="Helvetica"/>
                <a:cs typeface="Helvetica"/>
              </a:rPr>
              <a:t>significa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u="sng" dirty="0" err="1">
                <a:latin typeface="Helvetica"/>
                <a:cs typeface="Helvetica"/>
              </a:rPr>
              <a:t>ser</a:t>
            </a:r>
            <a:r>
              <a:rPr lang="en-US" u="sng" dirty="0">
                <a:latin typeface="Helvetica"/>
                <a:cs typeface="Helvetica"/>
              </a:rPr>
              <a:t> salvo?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97572"/>
            <a:ext cx="10481498" cy="4951774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800" cap="none" dirty="0" err="1">
                <a:latin typeface="Helvetica"/>
                <a:cs typeface="Helvetica"/>
              </a:rPr>
              <a:t>Creemos</a:t>
            </a:r>
            <a:r>
              <a:rPr lang="en-US" sz="2800" cap="none" dirty="0">
                <a:latin typeface="Helvetica"/>
                <a:cs typeface="Helvetica"/>
              </a:rPr>
              <a:t> en el </a:t>
            </a:r>
            <a:r>
              <a:rPr lang="en-US" sz="2800" cap="none" dirty="0" err="1">
                <a:latin typeface="Helvetica"/>
                <a:cs typeface="Helvetica"/>
              </a:rPr>
              <a:t>Señor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Jesucristo</a:t>
            </a:r>
            <a:r>
              <a:rPr lang="en-US" sz="2800" cap="none" dirty="0">
                <a:latin typeface="Helvetica"/>
                <a:cs typeface="Helvetica"/>
              </a:rPr>
              <a:t> y le </a:t>
            </a:r>
            <a:r>
              <a:rPr lang="en-US" sz="2800" cap="none" dirty="0" err="1">
                <a:latin typeface="Helvetica"/>
                <a:cs typeface="Helvetica"/>
              </a:rPr>
              <a:t>hemos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pedido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nos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u="sng" cap="none" dirty="0" err="1">
                <a:latin typeface="Helvetica"/>
                <a:cs typeface="Helvetica"/>
              </a:rPr>
              <a:t>perdone</a:t>
            </a:r>
            <a:r>
              <a:rPr lang="en-US" sz="2800" u="sng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las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cosas</a:t>
            </a:r>
            <a:r>
              <a:rPr lang="en-US" sz="2800" cap="none" dirty="0">
                <a:latin typeface="Helvetica"/>
                <a:cs typeface="Helvetica"/>
              </a:rPr>
              <a:t> en </a:t>
            </a:r>
            <a:r>
              <a:rPr lang="en-US" sz="2800" cap="none" dirty="0" err="1">
                <a:latin typeface="Helvetica"/>
                <a:cs typeface="Helvetica"/>
              </a:rPr>
              <a:t>nuestras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vidas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no son </a:t>
            </a:r>
            <a:r>
              <a:rPr lang="en-US" sz="2800" cap="none" dirty="0" err="1">
                <a:latin typeface="Helvetica"/>
                <a:cs typeface="Helvetica"/>
              </a:rPr>
              <a:t>agradables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para</a:t>
            </a:r>
            <a:r>
              <a:rPr lang="en-US" sz="2800" cap="none" dirty="0">
                <a:latin typeface="Helvetica"/>
                <a:cs typeface="Helvetica"/>
              </a:rPr>
              <a:t> Dios.</a:t>
            </a:r>
          </a:p>
          <a:p>
            <a:pPr lvl="0">
              <a:lnSpc>
                <a:spcPct val="100000"/>
              </a:lnSpc>
            </a:pPr>
            <a:r>
              <a:rPr lang="en-US" sz="2800" cap="none" dirty="0" err="1">
                <a:latin typeface="Helvetica"/>
                <a:cs typeface="Helvetica"/>
              </a:rPr>
              <a:t>Aceptamos</a:t>
            </a:r>
            <a:r>
              <a:rPr lang="en-US" sz="2800" cap="none" dirty="0">
                <a:latin typeface="Helvetica"/>
                <a:cs typeface="Helvetica"/>
              </a:rPr>
              <a:t> el </a:t>
            </a:r>
            <a:r>
              <a:rPr lang="en-US" sz="2800" cap="none" dirty="0" err="1">
                <a:latin typeface="Helvetica"/>
                <a:cs typeface="Helvetica"/>
              </a:rPr>
              <a:t>perdón</a:t>
            </a:r>
            <a:r>
              <a:rPr lang="en-US" sz="2800" cap="none" dirty="0">
                <a:latin typeface="Helvetica"/>
                <a:cs typeface="Helvetica"/>
              </a:rPr>
              <a:t> de Dios del </a:t>
            </a:r>
            <a:r>
              <a:rPr lang="en-US" sz="2800" cap="none" dirty="0" err="1">
                <a:latin typeface="Helvetica"/>
                <a:cs typeface="Helvetica"/>
              </a:rPr>
              <a:t>pecado</a:t>
            </a:r>
            <a:r>
              <a:rPr lang="en-US" sz="2800" cap="none" dirty="0">
                <a:latin typeface="Helvetica"/>
                <a:cs typeface="Helvetica"/>
              </a:rPr>
              <a:t> a </a:t>
            </a:r>
            <a:r>
              <a:rPr lang="en-US" sz="2800" cap="none" dirty="0" err="1">
                <a:latin typeface="Helvetica"/>
                <a:cs typeface="Helvetica"/>
              </a:rPr>
              <a:t>través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u="sng" cap="none" dirty="0">
                <a:latin typeface="Helvetica"/>
                <a:cs typeface="Helvetica"/>
              </a:rPr>
              <a:t>del </a:t>
            </a:r>
            <a:r>
              <a:rPr lang="en-US" sz="2800" u="sng" cap="none" dirty="0" err="1">
                <a:latin typeface="Helvetica"/>
                <a:cs typeface="Helvetica"/>
              </a:rPr>
              <a:t>sacrificio</a:t>
            </a:r>
            <a:r>
              <a:rPr lang="en-US" sz="2800" u="sng" cap="none" dirty="0">
                <a:latin typeface="Helvetica"/>
                <a:cs typeface="Helvetica"/>
              </a:rPr>
              <a:t> </a:t>
            </a:r>
            <a:r>
              <a:rPr lang="en-US" sz="2800" cap="none" dirty="0">
                <a:latin typeface="Helvetica"/>
                <a:cs typeface="Helvetica"/>
              </a:rPr>
              <a:t>de </a:t>
            </a:r>
            <a:r>
              <a:rPr lang="en-US" sz="2800" cap="none" dirty="0" err="1">
                <a:latin typeface="Helvetica"/>
                <a:cs typeface="Helvetica"/>
              </a:rPr>
              <a:t>su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hijo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Jesucristo</a:t>
            </a:r>
            <a:r>
              <a:rPr lang="en-US" sz="2800" cap="none" dirty="0">
                <a:latin typeface="Helvetica"/>
                <a:cs typeface="Helvetica"/>
              </a:rPr>
              <a:t> en la </a:t>
            </a:r>
            <a:r>
              <a:rPr lang="en-US" sz="2800" cap="none" dirty="0" err="1">
                <a:latin typeface="Helvetica"/>
                <a:cs typeface="Helvetica"/>
              </a:rPr>
              <a:t>cruz</a:t>
            </a:r>
            <a:r>
              <a:rPr lang="en-US" sz="2800" cap="none" dirty="0">
                <a:latin typeface="Helvetica"/>
                <a:cs typeface="Helvetica"/>
              </a:rPr>
              <a:t>, y le </a:t>
            </a:r>
            <a:r>
              <a:rPr lang="en-US" sz="2800" cap="none" dirty="0" err="1">
                <a:latin typeface="Helvetica"/>
                <a:cs typeface="Helvetica"/>
              </a:rPr>
              <a:t>pedimos</a:t>
            </a:r>
            <a:r>
              <a:rPr lang="en-US" sz="2800" cap="none" dirty="0">
                <a:latin typeface="Helvetica"/>
                <a:cs typeface="Helvetica"/>
              </a:rPr>
              <a:t> a </a:t>
            </a:r>
            <a:r>
              <a:rPr lang="en-US" sz="2800" cap="none" dirty="0" err="1">
                <a:latin typeface="Helvetica"/>
                <a:cs typeface="Helvetica"/>
              </a:rPr>
              <a:t>Jesús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se </a:t>
            </a:r>
            <a:r>
              <a:rPr lang="en-US" sz="2800" cap="none" dirty="0" err="1">
                <a:latin typeface="Helvetica"/>
                <a:cs typeface="Helvetica"/>
              </a:rPr>
              <a:t>convierta</a:t>
            </a:r>
            <a:r>
              <a:rPr lang="en-US" sz="2800" cap="none" dirty="0">
                <a:latin typeface="Helvetica"/>
                <a:cs typeface="Helvetica"/>
              </a:rPr>
              <a:t> en el </a:t>
            </a:r>
            <a:r>
              <a:rPr lang="en-US" sz="2800" cap="none" dirty="0" err="1">
                <a:latin typeface="Helvetica"/>
                <a:cs typeface="Helvetica"/>
              </a:rPr>
              <a:t>Señor</a:t>
            </a:r>
            <a:r>
              <a:rPr lang="en-US" sz="2800" cap="none" dirty="0">
                <a:latin typeface="Helvetica"/>
                <a:cs typeface="Helvetica"/>
              </a:rPr>
              <a:t> de </a:t>
            </a:r>
            <a:r>
              <a:rPr lang="en-US" sz="2800" cap="none" dirty="0" err="1">
                <a:latin typeface="Helvetica"/>
                <a:cs typeface="Helvetica"/>
              </a:rPr>
              <a:t>nuestras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vidas</a:t>
            </a:r>
            <a:r>
              <a:rPr lang="en-US" sz="2800" cap="none" dirty="0">
                <a:latin typeface="Helvetica"/>
                <a:cs typeface="Helvetica"/>
              </a:rPr>
              <a:t>,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nos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u="sng" cap="none" dirty="0" err="1">
                <a:latin typeface="Helvetica"/>
                <a:cs typeface="Helvetica"/>
              </a:rPr>
              <a:t>guíe</a:t>
            </a:r>
            <a:r>
              <a:rPr lang="en-US" sz="2800" u="sng" cap="none" dirty="0">
                <a:latin typeface="Helvetica"/>
                <a:cs typeface="Helvetica"/>
              </a:rPr>
              <a:t> </a:t>
            </a:r>
            <a:r>
              <a:rPr lang="en-US" sz="2800" cap="none" dirty="0">
                <a:latin typeface="Helvetica"/>
                <a:cs typeface="Helvetica"/>
              </a:rPr>
              <a:t>de la </a:t>
            </a:r>
            <a:r>
              <a:rPr lang="en-US" sz="2800" cap="none" dirty="0" err="1">
                <a:latin typeface="Helvetica"/>
                <a:cs typeface="Helvetica"/>
              </a:rPr>
              <a:t>manera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correcta</a:t>
            </a:r>
            <a:r>
              <a:rPr lang="en-US" sz="2800" cap="none" dirty="0">
                <a:latin typeface="Helvetica"/>
                <a:cs typeface="Helvetica"/>
              </a:rPr>
              <a:t>.</a:t>
            </a:r>
          </a:p>
          <a:p>
            <a:pPr lvl="0">
              <a:lnSpc>
                <a:spcPct val="100000"/>
              </a:lnSpc>
            </a:pPr>
            <a:r>
              <a:rPr lang="en-US" sz="2800" cap="none" dirty="0" err="1">
                <a:latin typeface="Helvetica"/>
                <a:cs typeface="Helvetica"/>
              </a:rPr>
              <a:t>Seremos</a:t>
            </a:r>
            <a:r>
              <a:rPr lang="en-US" sz="2800" cap="none" dirty="0">
                <a:latin typeface="Helvetica"/>
                <a:cs typeface="Helvetica"/>
              </a:rPr>
              <a:t> salvos de la </a:t>
            </a:r>
            <a:r>
              <a:rPr lang="en-US" sz="2800" u="sng" cap="none" dirty="0" err="1">
                <a:latin typeface="Helvetica"/>
                <a:cs typeface="Helvetica"/>
              </a:rPr>
              <a:t>separación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eterna</a:t>
            </a:r>
            <a:r>
              <a:rPr lang="en-US" sz="2800" cap="none" dirty="0">
                <a:latin typeface="Helvetica"/>
                <a:cs typeface="Helvetica"/>
              </a:rPr>
              <a:t> de Dios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viene</a:t>
            </a:r>
            <a:r>
              <a:rPr lang="en-US" sz="2800" cap="none" dirty="0">
                <a:latin typeface="Helvetica"/>
                <a:cs typeface="Helvetica"/>
              </a:rPr>
              <a:t> a </a:t>
            </a:r>
            <a:r>
              <a:rPr lang="en-US" sz="2800" cap="none" dirty="0" err="1">
                <a:latin typeface="Helvetica"/>
                <a:cs typeface="Helvetica"/>
              </a:rPr>
              <a:t>aquellos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rechazan</a:t>
            </a:r>
            <a:r>
              <a:rPr lang="en-US" sz="2800" cap="none" dirty="0">
                <a:latin typeface="Helvetica"/>
                <a:cs typeface="Helvetica"/>
              </a:rPr>
              <a:t> a </a:t>
            </a:r>
            <a:r>
              <a:rPr lang="en-US" sz="2800" cap="none" dirty="0" err="1">
                <a:latin typeface="Helvetica"/>
                <a:cs typeface="Helvetica"/>
              </a:rPr>
              <a:t>Jesucristo</a:t>
            </a:r>
            <a:r>
              <a:rPr lang="en-US" sz="2800" cap="none" dirty="0">
                <a:latin typeface="Helvetica"/>
                <a:cs typeface="Helvetica"/>
              </a:rPr>
              <a:t>, el </a:t>
            </a:r>
            <a:r>
              <a:rPr lang="en-US" sz="2800" cap="none" dirty="0" err="1">
                <a:latin typeface="Helvetica"/>
                <a:cs typeface="Helvetica"/>
              </a:rPr>
              <a:t>hijo</a:t>
            </a:r>
            <a:r>
              <a:rPr lang="en-US" sz="2800" cap="none" dirty="0">
                <a:latin typeface="Helvetica"/>
                <a:cs typeface="Helvetica"/>
              </a:rPr>
              <a:t> de Dios.</a:t>
            </a:r>
          </a:p>
        </p:txBody>
      </p:sp>
    </p:spTree>
    <p:extLst>
      <p:ext uri="{BB962C8B-B14F-4D97-AF65-F5344CB8AC3E}">
        <p14:creationId xmlns:p14="http://schemas.microsoft.com/office/powerpoint/2010/main" val="349046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n-US" dirty="0" err="1">
                <a:latin typeface="Helvetica"/>
                <a:cs typeface="Helvetica"/>
              </a:rPr>
              <a:t>Una</a:t>
            </a:r>
            <a:r>
              <a:rPr lang="en-US" dirty="0">
                <a:latin typeface="Helvetica"/>
                <a:cs typeface="Helvetica"/>
              </a:rPr>
              <a:t> </a:t>
            </a:r>
            <a:r>
              <a:rPr lang="en-US" dirty="0" err="1">
                <a:latin typeface="Helvetica"/>
                <a:cs typeface="Helvetica"/>
              </a:rPr>
              <a:t>oración</a:t>
            </a:r>
            <a:r>
              <a:rPr lang="en-US" dirty="0">
                <a:latin typeface="Helvetica"/>
                <a:cs typeface="Helvetica"/>
              </a:rPr>
              <a:t> </a:t>
            </a:r>
            <a:r>
              <a:rPr lang="en-US" dirty="0" err="1">
                <a:latin typeface="Helvetica"/>
                <a:cs typeface="Helvetica"/>
              </a:rPr>
              <a:t>por</a:t>
            </a:r>
            <a:r>
              <a:rPr lang="en-US" dirty="0">
                <a:latin typeface="Helvetica"/>
                <a:cs typeface="Helvetica"/>
              </a:rPr>
              <a:t> </a:t>
            </a:r>
            <a:r>
              <a:rPr lang="en-US" u="sng" dirty="0">
                <a:latin typeface="Helvetica"/>
                <a:cs typeface="Helvetica"/>
              </a:rPr>
              <a:t>la </a:t>
            </a:r>
            <a:r>
              <a:rPr lang="en-US" u="sng" dirty="0" err="1">
                <a:latin typeface="Helvetica"/>
                <a:cs typeface="Helvetica"/>
              </a:rPr>
              <a:t>salvación</a:t>
            </a:r>
            <a:endParaRPr lang="en-US" u="sng" dirty="0">
              <a:latin typeface="Helvetica"/>
              <a:cs typeface="Helvetic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65738"/>
            <a:ext cx="10363826" cy="419362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800" cap="none" dirty="0" err="1">
                <a:latin typeface="Helvetica"/>
                <a:cs typeface="Helvetica"/>
              </a:rPr>
              <a:t>Después</a:t>
            </a:r>
            <a:r>
              <a:rPr lang="en-US" sz="2800" cap="none" dirty="0">
                <a:latin typeface="Helvetica"/>
                <a:cs typeface="Helvetica"/>
              </a:rPr>
              <a:t> de </a:t>
            </a:r>
            <a:r>
              <a:rPr lang="en-US" sz="2800" cap="none" dirty="0" err="1">
                <a:latin typeface="Helvetica"/>
                <a:cs typeface="Helvetica"/>
              </a:rPr>
              <a:t>compartir</a:t>
            </a:r>
            <a:r>
              <a:rPr lang="en-US" sz="2800" cap="none" dirty="0">
                <a:latin typeface="Helvetica"/>
                <a:cs typeface="Helvetica"/>
              </a:rPr>
              <a:t>, </a:t>
            </a:r>
            <a:r>
              <a:rPr lang="en-US" sz="2800" cap="none" dirty="0" err="1">
                <a:latin typeface="Helvetica"/>
                <a:cs typeface="Helvetica"/>
              </a:rPr>
              <a:t>puedes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preguntar</a:t>
            </a:r>
            <a:r>
              <a:rPr lang="en-US" sz="2800" cap="none" dirty="0">
                <a:latin typeface="Helvetica"/>
                <a:cs typeface="Helvetica"/>
              </a:rPr>
              <a:t>: ”¿</a:t>
            </a:r>
            <a:r>
              <a:rPr lang="en-US" sz="2800" cap="none" dirty="0" err="1">
                <a:latin typeface="Helvetica"/>
                <a:cs typeface="Helvetica"/>
              </a:rPr>
              <a:t>Alguna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vez</a:t>
            </a:r>
            <a:r>
              <a:rPr lang="en-US" sz="2800" cap="none" dirty="0">
                <a:latin typeface="Helvetica"/>
                <a:cs typeface="Helvetica"/>
              </a:rPr>
              <a:t> has </a:t>
            </a:r>
            <a:r>
              <a:rPr lang="en-US" sz="2800" cap="none" dirty="0" err="1">
                <a:latin typeface="Helvetica"/>
                <a:cs typeface="Helvetica"/>
              </a:rPr>
              <a:t>tenido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una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u="sng" cap="none" dirty="0" err="1">
                <a:latin typeface="Helvetica"/>
                <a:cs typeface="Helvetica"/>
              </a:rPr>
              <a:t>experiencia</a:t>
            </a:r>
            <a:r>
              <a:rPr lang="en-US" sz="2800" u="sng" cap="none" dirty="0">
                <a:latin typeface="Helvetica"/>
                <a:cs typeface="Helvetica"/>
              </a:rPr>
              <a:t> </a:t>
            </a:r>
            <a:r>
              <a:rPr lang="en-US" sz="2800" cap="none" dirty="0">
                <a:latin typeface="Helvetica"/>
                <a:cs typeface="Helvetica"/>
              </a:rPr>
              <a:t>con </a:t>
            </a:r>
            <a:r>
              <a:rPr lang="en-US" sz="2800" cap="none" dirty="0" err="1">
                <a:latin typeface="Helvetica"/>
                <a:cs typeface="Helvetica"/>
              </a:rPr>
              <a:t>Jesucristo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así</a:t>
            </a:r>
            <a:r>
              <a:rPr lang="en-US" sz="2800" cap="none" dirty="0">
                <a:latin typeface="Helvetica"/>
                <a:cs typeface="Helvetica"/>
              </a:rPr>
              <a:t>?" Si </a:t>
            </a:r>
            <a:r>
              <a:rPr lang="en-US" sz="2800" cap="none" dirty="0" err="1">
                <a:latin typeface="Helvetica"/>
                <a:cs typeface="Helvetica"/>
              </a:rPr>
              <a:t>dicen</a:t>
            </a:r>
            <a:r>
              <a:rPr lang="en-US" sz="2800" cap="none" dirty="0">
                <a:latin typeface="Helvetica"/>
                <a:cs typeface="Helvetica"/>
              </a:rPr>
              <a:t> "no", </a:t>
            </a:r>
            <a:r>
              <a:rPr lang="en-US" sz="2800" cap="none" dirty="0" err="1">
                <a:latin typeface="Helvetica"/>
                <a:cs typeface="Helvetica"/>
              </a:rPr>
              <a:t>puedes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preguntar</a:t>
            </a:r>
            <a:r>
              <a:rPr lang="en-US" sz="2800" cap="none" dirty="0">
                <a:latin typeface="Helvetica"/>
                <a:cs typeface="Helvetica"/>
              </a:rPr>
              <a:t>: ”¿</a:t>
            </a:r>
            <a:r>
              <a:rPr lang="en-US" sz="2800" cap="none" dirty="0" err="1">
                <a:latin typeface="Helvetica"/>
                <a:cs typeface="Helvetica"/>
              </a:rPr>
              <a:t>Te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gustaría</a:t>
            </a:r>
            <a:r>
              <a:rPr lang="en-US" sz="2800" cap="none" dirty="0">
                <a:latin typeface="Helvetica"/>
                <a:cs typeface="Helvetica"/>
              </a:rPr>
              <a:t>?” Si </a:t>
            </a:r>
            <a:r>
              <a:rPr lang="en-US" sz="2800" cap="none" dirty="0" err="1">
                <a:latin typeface="Helvetica"/>
                <a:cs typeface="Helvetica"/>
              </a:rPr>
              <a:t>dicen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sí</a:t>
            </a:r>
            <a:r>
              <a:rPr lang="en-US" sz="2800" cap="none" dirty="0">
                <a:latin typeface="Helvetica"/>
                <a:cs typeface="Helvetica"/>
              </a:rPr>
              <a:t>, </a:t>
            </a:r>
            <a:r>
              <a:rPr lang="en-US" sz="2800" cap="none" dirty="0" err="1">
                <a:latin typeface="Helvetica"/>
                <a:cs typeface="Helvetica"/>
              </a:rPr>
              <a:t>aquí</a:t>
            </a:r>
            <a:r>
              <a:rPr lang="en-US" sz="2800" cap="none" dirty="0">
                <a:latin typeface="Helvetica"/>
                <a:cs typeface="Helvetica"/>
              </a:rPr>
              <a:t> hay </a:t>
            </a:r>
            <a:r>
              <a:rPr lang="en-US" sz="2800" cap="none" dirty="0" err="1">
                <a:latin typeface="Helvetica"/>
                <a:cs typeface="Helvetica"/>
              </a:rPr>
              <a:t>una</a:t>
            </a:r>
            <a:r>
              <a:rPr lang="en-US" sz="2800" cap="none" dirty="0">
                <a:latin typeface="Helvetica"/>
                <a:cs typeface="Helvetica"/>
              </a:rPr>
              <a:t> simple </a:t>
            </a:r>
            <a:r>
              <a:rPr lang="en-US" sz="2800" cap="none" dirty="0" err="1">
                <a:latin typeface="Helvetica"/>
                <a:cs typeface="Helvetica"/>
              </a:rPr>
              <a:t>oración</a:t>
            </a:r>
            <a:r>
              <a:rPr lang="en-US" sz="2800" cap="none" dirty="0">
                <a:latin typeface="Helvetica"/>
                <a:cs typeface="Helvetica"/>
              </a:rPr>
              <a:t> de </a:t>
            </a:r>
            <a:r>
              <a:rPr lang="en-US" sz="2800" cap="none" dirty="0" err="1">
                <a:latin typeface="Helvetica"/>
                <a:cs typeface="Helvetica"/>
              </a:rPr>
              <a:t>salvación</a:t>
            </a:r>
            <a:r>
              <a:rPr lang="en-US" sz="2800" cap="none" dirty="0">
                <a:latin typeface="Helvetica"/>
                <a:cs typeface="Helvetica"/>
              </a:rPr>
              <a:t>: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800" cap="none" dirty="0">
                <a:latin typeface="Helvetica"/>
                <a:cs typeface="Helvetica"/>
              </a:rPr>
              <a:t>“</a:t>
            </a:r>
            <a:r>
              <a:rPr lang="en-US" sz="2800" cap="none" dirty="0" err="1">
                <a:latin typeface="Helvetica"/>
                <a:cs typeface="Helvetica"/>
              </a:rPr>
              <a:t>Querido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Jesús</a:t>
            </a:r>
            <a:r>
              <a:rPr lang="en-US" sz="2800" cap="none" dirty="0">
                <a:latin typeface="Helvetica"/>
                <a:cs typeface="Helvetica"/>
              </a:rPr>
              <a:t>, </a:t>
            </a:r>
            <a:r>
              <a:rPr lang="en-US" sz="2800" cap="none" dirty="0" err="1">
                <a:latin typeface="Helvetica"/>
                <a:cs typeface="Helvetica"/>
              </a:rPr>
              <a:t>aquí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estoy</a:t>
            </a:r>
            <a:r>
              <a:rPr lang="en-US" sz="2800" cap="none" dirty="0">
                <a:latin typeface="Helvetica"/>
                <a:cs typeface="Helvetica"/>
              </a:rPr>
              <a:t>. No soy perfecto, soy un </a:t>
            </a:r>
            <a:r>
              <a:rPr lang="en-US" sz="2800" cap="none" dirty="0" err="1">
                <a:latin typeface="Helvetica"/>
                <a:cs typeface="Helvetica"/>
              </a:rPr>
              <a:t>pecador</a:t>
            </a:r>
            <a:r>
              <a:rPr lang="en-US" sz="2800" cap="none" dirty="0">
                <a:latin typeface="Helvetica"/>
                <a:cs typeface="Helvetica"/>
              </a:rPr>
              <a:t>. </a:t>
            </a:r>
            <a:r>
              <a:rPr lang="en-US" sz="2800" cap="none" dirty="0" err="1">
                <a:latin typeface="Helvetica"/>
                <a:cs typeface="Helvetica"/>
              </a:rPr>
              <a:t>Te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pido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vengas</a:t>
            </a:r>
            <a:r>
              <a:rPr lang="en-US" sz="2800" cap="none" dirty="0">
                <a:latin typeface="Helvetica"/>
                <a:cs typeface="Helvetica"/>
              </a:rPr>
              <a:t> a mi </a:t>
            </a:r>
            <a:r>
              <a:rPr lang="en-US" sz="2800" cap="none" dirty="0" err="1">
                <a:latin typeface="Helvetica"/>
                <a:cs typeface="Helvetica"/>
              </a:rPr>
              <a:t>corazón</a:t>
            </a:r>
            <a:r>
              <a:rPr lang="en-US" sz="2800" cap="none" dirty="0">
                <a:latin typeface="Helvetica"/>
                <a:cs typeface="Helvetica"/>
              </a:rPr>
              <a:t> y me </a:t>
            </a:r>
            <a:r>
              <a:rPr lang="en-US" sz="2800" cap="none" dirty="0" err="1">
                <a:latin typeface="Helvetica"/>
                <a:cs typeface="Helvetica"/>
              </a:rPr>
              <a:t>perdones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mis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pecados</a:t>
            </a:r>
            <a:r>
              <a:rPr lang="en-US" sz="2800" cap="none" dirty="0">
                <a:latin typeface="Helvetica"/>
                <a:cs typeface="Helvetica"/>
              </a:rPr>
              <a:t>. </a:t>
            </a:r>
            <a:r>
              <a:rPr lang="en-US" sz="2800" cap="none" dirty="0" err="1">
                <a:latin typeface="Helvetica"/>
                <a:cs typeface="Helvetica"/>
              </a:rPr>
              <a:t>Por</a:t>
            </a:r>
            <a:r>
              <a:rPr lang="en-US" sz="2800" cap="none" dirty="0">
                <a:latin typeface="Helvetica"/>
                <a:cs typeface="Helvetica"/>
              </a:rPr>
              <a:t> favor </a:t>
            </a:r>
            <a:r>
              <a:rPr lang="en-US" sz="2800" cap="none" dirty="0" err="1">
                <a:latin typeface="Helvetica"/>
                <a:cs typeface="Helvetica"/>
              </a:rPr>
              <a:t>sé</a:t>
            </a:r>
            <a:r>
              <a:rPr lang="en-US" sz="2800" cap="none" dirty="0">
                <a:latin typeface="Helvetica"/>
                <a:cs typeface="Helvetica"/>
              </a:rPr>
              <a:t> el </a:t>
            </a:r>
            <a:r>
              <a:rPr lang="en-US" sz="2800" cap="none" dirty="0" err="1">
                <a:latin typeface="Helvetica"/>
                <a:cs typeface="Helvetica"/>
              </a:rPr>
              <a:t>Señor</a:t>
            </a:r>
            <a:r>
              <a:rPr lang="en-US" sz="2800" cap="none" dirty="0">
                <a:latin typeface="Helvetica"/>
                <a:cs typeface="Helvetica"/>
              </a:rPr>
              <a:t> de mi </a:t>
            </a:r>
            <a:r>
              <a:rPr lang="en-US" sz="2800" cap="none" dirty="0" err="1">
                <a:latin typeface="Helvetica"/>
                <a:cs typeface="Helvetica"/>
              </a:rPr>
              <a:t>vida</a:t>
            </a:r>
            <a:r>
              <a:rPr lang="en-US" sz="2800" cap="none" dirty="0">
                <a:latin typeface="Helvetica"/>
                <a:cs typeface="Helvetica"/>
              </a:rPr>
              <a:t> y </a:t>
            </a:r>
            <a:r>
              <a:rPr lang="en-US" sz="2800" cap="none" dirty="0" err="1">
                <a:latin typeface="Helvetica"/>
                <a:cs typeface="Helvetica"/>
              </a:rPr>
              <a:t>guíame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todos</a:t>
            </a:r>
            <a:r>
              <a:rPr lang="en-US" sz="2800" cap="none" dirty="0">
                <a:latin typeface="Helvetica"/>
                <a:cs typeface="Helvetica"/>
              </a:rPr>
              <a:t> los </a:t>
            </a:r>
            <a:r>
              <a:rPr lang="en-US" sz="2800" cap="none" dirty="0" err="1">
                <a:latin typeface="Helvetica"/>
                <a:cs typeface="Helvetica"/>
              </a:rPr>
              <a:t>días</a:t>
            </a:r>
            <a:r>
              <a:rPr lang="en-US" sz="2800" cap="none" dirty="0">
                <a:latin typeface="Helvetica"/>
                <a:cs typeface="Helvetica"/>
              </a:rPr>
              <a:t> de mi </a:t>
            </a:r>
            <a:r>
              <a:rPr lang="en-US" sz="2800" cap="none" dirty="0" err="1">
                <a:latin typeface="Helvetica"/>
                <a:cs typeface="Helvetica"/>
              </a:rPr>
              <a:t>vida</a:t>
            </a:r>
            <a:r>
              <a:rPr lang="en-US" sz="2800" cap="none" dirty="0">
                <a:latin typeface="Helvetica"/>
                <a:cs typeface="Helvetica"/>
              </a:rPr>
              <a:t>. En el </a:t>
            </a:r>
            <a:r>
              <a:rPr lang="en-US" sz="2800" cap="none" dirty="0" err="1">
                <a:latin typeface="Helvetica"/>
                <a:cs typeface="Helvetica"/>
              </a:rPr>
              <a:t>nombre</a:t>
            </a:r>
            <a:r>
              <a:rPr lang="en-US" sz="2800" cap="none" dirty="0">
                <a:latin typeface="Helvetica"/>
                <a:cs typeface="Helvetica"/>
              </a:rPr>
              <a:t> de </a:t>
            </a:r>
            <a:r>
              <a:rPr lang="en-US" sz="2800" cap="none" dirty="0" err="1">
                <a:latin typeface="Helvetica"/>
                <a:cs typeface="Helvetica"/>
              </a:rPr>
              <a:t>Jesús</a:t>
            </a:r>
            <a:r>
              <a:rPr lang="en-US" sz="2800" cap="none" dirty="0">
                <a:latin typeface="Helvetica"/>
                <a:cs typeface="Helvetica"/>
              </a:rPr>
              <a:t>, </a:t>
            </a:r>
            <a:r>
              <a:rPr lang="en-US" sz="2800" cap="none" dirty="0" err="1">
                <a:latin typeface="Helvetica"/>
                <a:cs typeface="Helvetica"/>
              </a:rPr>
              <a:t>Amén</a:t>
            </a:r>
            <a:r>
              <a:rPr lang="en-US" sz="2800" cap="none" dirty="0">
                <a:latin typeface="Helvetica"/>
                <a:cs typeface="Helvetica"/>
              </a:rPr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val="1216693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s-ES_tradnl" u="sng" dirty="0">
                <a:latin typeface="Helvetica"/>
                <a:cs typeface="Helvetica"/>
              </a:rPr>
              <a:t>Una oración por la salvación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38561"/>
            <a:ext cx="10363826" cy="419362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3200" cap="none" dirty="0">
                <a:latin typeface="Helvetica"/>
                <a:cs typeface="Helvetica"/>
              </a:rPr>
              <a:t>Las palabras exactas de la oración no son tan importantes como la intención del </a:t>
            </a:r>
            <a:r>
              <a:rPr lang="es-ES_tradnl" sz="3200" u="sng" cap="none" dirty="0">
                <a:latin typeface="Helvetica"/>
                <a:cs typeface="Helvetica"/>
              </a:rPr>
              <a:t>corazón. </a:t>
            </a:r>
            <a:r>
              <a:rPr lang="es-ES_tradnl" sz="3200" cap="none" dirty="0">
                <a:latin typeface="Helvetica"/>
                <a:cs typeface="Helvetica"/>
              </a:rPr>
              <a:t>Cuando alguien ora con sinceridad, tendrá un encuentro con Dios.</a:t>
            </a:r>
          </a:p>
        </p:txBody>
      </p:sp>
    </p:spTree>
    <p:extLst>
      <p:ext uri="{BB962C8B-B14F-4D97-AF65-F5344CB8AC3E}">
        <p14:creationId xmlns:p14="http://schemas.microsoft.com/office/powerpoint/2010/main" val="2900937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s-ES_tradnl" u="sng" dirty="0">
                <a:latin typeface="Helvetica"/>
                <a:cs typeface="Helvetica"/>
              </a:rPr>
              <a:t>Convertirse en un eslabón de una cadena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56144"/>
            <a:ext cx="10363826" cy="4493202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A menudo se necesitan muchos encuentros antes de que alguien pueda tomar una verdadera </a:t>
            </a:r>
            <a:r>
              <a:rPr lang="es-ES_tradnl" sz="2800" u="sng" cap="none" dirty="0">
                <a:latin typeface="Helvetica"/>
                <a:cs typeface="Helvetica"/>
              </a:rPr>
              <a:t>decisión </a:t>
            </a:r>
            <a:r>
              <a:rPr lang="es-ES_tradnl" sz="2800" cap="none" dirty="0">
                <a:latin typeface="Helvetica"/>
                <a:cs typeface="Helvetica"/>
              </a:rPr>
              <a:t>por Cristo.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¡Es la decisión más importante de su vida!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Debemos darnos cuenta de que solo hay un “ganador de almas” = </a:t>
            </a:r>
            <a:r>
              <a:rPr lang="es-ES_tradnl" sz="2800" u="sng" cap="none" dirty="0">
                <a:latin typeface="Helvetica"/>
                <a:cs typeface="Helvetica"/>
              </a:rPr>
              <a:t>Jesucristo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Somos llamados a esparcir la </a:t>
            </a:r>
            <a:r>
              <a:rPr lang="es-ES_tradnl" sz="2800" u="sng" cap="none" dirty="0">
                <a:latin typeface="Helvetica"/>
                <a:cs typeface="Helvetica"/>
              </a:rPr>
              <a:t>semilla</a:t>
            </a:r>
            <a:r>
              <a:rPr lang="es-ES_tradnl" sz="2800" cap="none" dirty="0">
                <a:latin typeface="Helvetica"/>
                <a:cs typeface="Helvetica"/>
              </a:rPr>
              <a:t> y dejar que Dios se encargue del resto.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Somos un eslabón en la </a:t>
            </a:r>
            <a:r>
              <a:rPr lang="es-ES_tradnl" sz="2800" u="sng" cap="none" dirty="0">
                <a:latin typeface="Helvetica"/>
                <a:cs typeface="Helvetica"/>
              </a:rPr>
              <a:t>cadena</a:t>
            </a:r>
            <a:r>
              <a:rPr lang="es-ES_tradnl" sz="2800" cap="none" dirty="0">
                <a:latin typeface="Helvetica"/>
                <a:cs typeface="Helvetica"/>
              </a:rPr>
              <a:t> espiritual de Dios ...</a:t>
            </a:r>
          </a:p>
        </p:txBody>
      </p:sp>
    </p:spTree>
    <p:extLst>
      <p:ext uri="{BB962C8B-B14F-4D97-AF65-F5344CB8AC3E}">
        <p14:creationId xmlns:p14="http://schemas.microsoft.com/office/powerpoint/2010/main" val="1937762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n-US" u="sng" dirty="0" err="1">
                <a:latin typeface="Helvetica"/>
                <a:cs typeface="Helvetica"/>
              </a:rPr>
              <a:t>Algunas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u="sng" dirty="0" err="1">
                <a:latin typeface="Helvetica"/>
                <a:cs typeface="Helvetica"/>
              </a:rPr>
              <a:t>preguntas</a:t>
            </a:r>
            <a:r>
              <a:rPr lang="en-US" u="sng" dirty="0">
                <a:latin typeface="Helvetica"/>
                <a:cs typeface="Helvetica"/>
              </a:rPr>
              <a:t> 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85594"/>
            <a:ext cx="10363826" cy="445792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"¿Te gusta tu </a:t>
            </a:r>
            <a:r>
              <a:rPr lang="es-ES_tradnl" sz="2800" u="sng" cap="none" dirty="0">
                <a:latin typeface="Helvetica"/>
                <a:cs typeface="Helvetica"/>
              </a:rPr>
              <a:t>vida</a:t>
            </a:r>
            <a:r>
              <a:rPr lang="es-ES_tradnl" sz="2800" cap="none" dirty="0">
                <a:latin typeface="Helvetica"/>
                <a:cs typeface="Helvetica"/>
              </a:rPr>
              <a:t> ahora?"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"¿</a:t>
            </a:r>
            <a:r>
              <a:rPr lang="es-ES_tradnl" sz="2800" cap="none" dirty="0" err="1">
                <a:latin typeface="Helvetica"/>
                <a:cs typeface="Helvetica"/>
              </a:rPr>
              <a:t>Eeres</a:t>
            </a:r>
            <a:r>
              <a:rPr lang="es-ES_tradnl" sz="2800" cap="none" dirty="0">
                <a:latin typeface="Helvetica"/>
                <a:cs typeface="Helvetica"/>
              </a:rPr>
              <a:t> realmente </a:t>
            </a:r>
            <a:r>
              <a:rPr lang="es-ES_tradnl" sz="2800" u="sng" cap="none" dirty="0">
                <a:latin typeface="Helvetica"/>
                <a:cs typeface="Helvetica"/>
              </a:rPr>
              <a:t>feliz</a:t>
            </a:r>
            <a:r>
              <a:rPr lang="es-ES_tradnl" sz="2800" cap="none" dirty="0">
                <a:latin typeface="Helvetica"/>
                <a:cs typeface="Helvetica"/>
              </a:rPr>
              <a:t> donde te encuentras?"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"¿Alguna vez piensas en asuntos </a:t>
            </a:r>
            <a:r>
              <a:rPr lang="es-ES_tradnl" sz="2800" u="sng" cap="none" dirty="0">
                <a:latin typeface="Helvetica"/>
                <a:cs typeface="Helvetica"/>
              </a:rPr>
              <a:t>espirituales</a:t>
            </a:r>
            <a:r>
              <a:rPr lang="es-ES_tradnl" sz="2800" cap="none" dirty="0">
                <a:latin typeface="Helvetica"/>
                <a:cs typeface="Helvetica"/>
              </a:rPr>
              <a:t>?"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"Parece que podrías necesitar </a:t>
            </a:r>
            <a:r>
              <a:rPr lang="es-ES_tradnl" sz="2800" u="sng" cap="none" dirty="0">
                <a:latin typeface="Helvetica"/>
                <a:cs typeface="Helvetica"/>
              </a:rPr>
              <a:t>un amigo</a:t>
            </a:r>
            <a:r>
              <a:rPr lang="es-ES_tradnl" sz="2800" cap="none" dirty="0">
                <a:latin typeface="Helvetica"/>
                <a:cs typeface="Helvetica"/>
              </a:rPr>
              <a:t>.”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"¿Cuál es la cosa </a:t>
            </a:r>
            <a:r>
              <a:rPr lang="es-ES_tradnl" sz="2800" u="sng" cap="none" dirty="0">
                <a:latin typeface="Helvetica"/>
                <a:cs typeface="Helvetica"/>
              </a:rPr>
              <a:t>más difícil</a:t>
            </a:r>
            <a:r>
              <a:rPr lang="es-ES_tradnl" sz="2800" cap="none" dirty="0">
                <a:latin typeface="Helvetica"/>
                <a:cs typeface="Helvetica"/>
              </a:rPr>
              <a:t> con la que luchas?"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"Si algo terrible te sucediera </a:t>
            </a:r>
            <a:r>
              <a:rPr lang="es-ES_tradnl" sz="2800" u="sng" cap="none" dirty="0">
                <a:latin typeface="Helvetica"/>
                <a:cs typeface="Helvetica"/>
              </a:rPr>
              <a:t>esta noche</a:t>
            </a:r>
            <a:r>
              <a:rPr lang="es-ES_tradnl" sz="2800" cap="none" dirty="0">
                <a:latin typeface="Helvetica"/>
                <a:cs typeface="Helvetica"/>
              </a:rPr>
              <a:t>, ¿sabes dónde pasarías la eternidad?"</a:t>
            </a:r>
          </a:p>
        </p:txBody>
      </p:sp>
    </p:spTree>
    <p:extLst>
      <p:ext uri="{BB962C8B-B14F-4D97-AF65-F5344CB8AC3E}">
        <p14:creationId xmlns:p14="http://schemas.microsoft.com/office/powerpoint/2010/main" val="3244305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n-US" u="sng" dirty="0" err="1">
                <a:latin typeface="Helvetica"/>
                <a:cs typeface="Helvetica"/>
              </a:rPr>
              <a:t>seguimiento</a:t>
            </a:r>
            <a:endParaRPr lang="en-US" u="sng" dirty="0">
              <a:latin typeface="Helvetica"/>
              <a:cs typeface="Helvetic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740671"/>
            <a:ext cx="10364452" cy="4951774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Obtenga</a:t>
            </a:r>
            <a:r>
              <a:rPr lang="es-ES_tradnl" sz="2800" u="sng" cap="none" dirty="0">
                <a:latin typeface="Helvetica"/>
                <a:cs typeface="Helvetica"/>
              </a:rPr>
              <a:t> información </a:t>
            </a:r>
            <a:r>
              <a:rPr lang="es-ES_tradnl" sz="2800" cap="none" dirty="0">
                <a:latin typeface="Helvetica"/>
                <a:cs typeface="Helvetica"/>
              </a:rPr>
              <a:t>de contacto si es posible, o proporcione la suya.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Conecte al nuevo creyente con una </a:t>
            </a:r>
            <a:r>
              <a:rPr lang="es-ES_tradnl" sz="2800" u="sng" cap="none" dirty="0">
                <a:latin typeface="Helvetica"/>
                <a:cs typeface="Helvetica"/>
              </a:rPr>
              <a:t>iglesia.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¡Puedes invitarlo a ir a </a:t>
            </a:r>
            <a:r>
              <a:rPr lang="es-ES_tradnl" sz="2800" u="sng" cap="none" dirty="0">
                <a:latin typeface="Helvetica"/>
                <a:cs typeface="Helvetica"/>
              </a:rPr>
              <a:t>la iglesia contigo</a:t>
            </a:r>
            <a:r>
              <a:rPr lang="es-ES_tradnl" sz="2800" cap="none" dirty="0">
                <a:latin typeface="Helvetica"/>
                <a:cs typeface="Helvetica"/>
              </a:rPr>
              <a:t>!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Asegúrese de que el nuevo creyente tenga una </a:t>
            </a:r>
            <a:r>
              <a:rPr lang="es-ES_tradnl" sz="2800" u="sng" cap="none" dirty="0">
                <a:latin typeface="Helvetica"/>
                <a:cs typeface="Helvetica"/>
              </a:rPr>
              <a:t>Biblia</a:t>
            </a:r>
            <a:r>
              <a:rPr lang="es-ES_tradnl" sz="2800" cap="none" dirty="0">
                <a:latin typeface="Helvetica"/>
                <a:cs typeface="Helvetica"/>
              </a:rPr>
              <a:t> que pueda leer.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Dele un folleto de discipulado para ayudarle a </a:t>
            </a:r>
            <a:r>
              <a:rPr lang="es-ES_tradnl" sz="2800" u="sng" cap="none" dirty="0">
                <a:latin typeface="Helvetica"/>
                <a:cs typeface="Helvetica"/>
              </a:rPr>
              <a:t>crecer.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¡Póngalo en su lista de oración para orar por ellos </a:t>
            </a:r>
            <a:r>
              <a:rPr lang="es-ES_tradnl" sz="2800" u="sng" cap="none" dirty="0">
                <a:latin typeface="Helvetica"/>
                <a:cs typeface="Helvetica"/>
              </a:rPr>
              <a:t>diariamente!</a:t>
            </a:r>
          </a:p>
        </p:txBody>
      </p:sp>
    </p:spTree>
    <p:extLst>
      <p:ext uri="{BB962C8B-B14F-4D97-AF65-F5344CB8AC3E}">
        <p14:creationId xmlns:p14="http://schemas.microsoft.com/office/powerpoint/2010/main" val="887922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n-US" u="sng" dirty="0" err="1">
                <a:latin typeface="Helvetica"/>
                <a:cs typeface="Helvetica"/>
              </a:rPr>
              <a:t>Otras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u="sng" dirty="0" err="1">
                <a:latin typeface="Helvetica"/>
                <a:cs typeface="Helvetica"/>
              </a:rPr>
              <a:t>avenidas</a:t>
            </a:r>
            <a:r>
              <a:rPr lang="en-US" u="sng" dirty="0">
                <a:latin typeface="Helvetica"/>
                <a:cs typeface="Helvetica"/>
              </a:rPr>
              <a:t> de </a:t>
            </a:r>
            <a:r>
              <a:rPr lang="en-US" u="sng" dirty="0" err="1">
                <a:latin typeface="Helvetica"/>
                <a:cs typeface="Helvetica"/>
              </a:rPr>
              <a:t>evangelización</a:t>
            </a:r>
            <a:endParaRPr lang="en-US" u="sng" dirty="0">
              <a:latin typeface="Helvetica"/>
              <a:cs typeface="Helvetic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740671"/>
            <a:ext cx="10364452" cy="4951774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¡No todo evangelismo requiere hablar! 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Cristo en acción:</a:t>
            </a:r>
            <a:endParaRPr lang="es-ES_tradnl" sz="2800" u="sng" cap="none" dirty="0">
              <a:latin typeface="Helvetica"/>
              <a:cs typeface="Helvetica"/>
            </a:endParaRP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La bondad es contagiosa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Comprender las necesidades de la comunidad.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Lavados de autos, limpieza de baños de empresas, </a:t>
            </a:r>
            <a:r>
              <a:rPr lang="es-ES_tradnl" sz="2800" cap="none" dirty="0" err="1">
                <a:latin typeface="Helvetica"/>
                <a:cs typeface="Helvetica"/>
              </a:rPr>
              <a:t>Etc</a:t>
            </a:r>
            <a:r>
              <a:rPr lang="es-ES_tradnl" sz="2800" cap="none" dirty="0">
                <a:latin typeface="Helvetica"/>
                <a:cs typeface="Helvetica"/>
              </a:rPr>
              <a:t> ...</a:t>
            </a:r>
          </a:p>
          <a:p>
            <a:pPr>
              <a:lnSpc>
                <a:spcPct val="100000"/>
              </a:lnSpc>
            </a:pPr>
            <a:r>
              <a:rPr lang="es-ES_tradnl" sz="3000" cap="none" dirty="0">
                <a:latin typeface="Helvetica"/>
                <a:cs typeface="Helvetica"/>
              </a:rPr>
              <a:t>Todos tenemos diferentes personalidades y fortalezas.</a:t>
            </a:r>
          </a:p>
        </p:txBody>
      </p:sp>
    </p:spTree>
    <p:extLst>
      <p:ext uri="{BB962C8B-B14F-4D97-AF65-F5344CB8AC3E}">
        <p14:creationId xmlns:p14="http://schemas.microsoft.com/office/powerpoint/2010/main" val="526304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n-US" dirty="0" err="1">
                <a:latin typeface="Helvetica"/>
                <a:cs typeface="Helvetica"/>
              </a:rPr>
              <a:t>Nunca</a:t>
            </a:r>
            <a:r>
              <a:rPr lang="en-US" dirty="0">
                <a:latin typeface="Helvetica"/>
                <a:cs typeface="Helvetica"/>
              </a:rPr>
              <a:t> </a:t>
            </a:r>
            <a:r>
              <a:rPr lang="en-US" u="sng" dirty="0">
                <a:latin typeface="Helvetica"/>
                <a:cs typeface="Helvetica"/>
              </a:rPr>
              <a:t>SE RINDA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0320"/>
            <a:ext cx="10363826" cy="3775949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La </a:t>
            </a:r>
            <a:r>
              <a:rPr lang="es-ES_tradnl" sz="2800" cap="none" dirty="0" err="1">
                <a:latin typeface="Helvetica"/>
                <a:cs typeface="Helvetica"/>
              </a:rPr>
              <a:t>lecciónes</a:t>
            </a:r>
            <a:r>
              <a:rPr lang="es-ES_tradnl" sz="2800" cap="none" dirty="0">
                <a:latin typeface="Helvetica"/>
                <a:cs typeface="Helvetica"/>
              </a:rPr>
              <a:t> más importante que aprender sobre el evangelizar es: Nunca dejar de </a:t>
            </a:r>
            <a:r>
              <a:rPr lang="es-ES_tradnl" sz="2800" u="sng" cap="none" dirty="0">
                <a:latin typeface="Helvetica"/>
                <a:cs typeface="Helvetica"/>
              </a:rPr>
              <a:t>buscar</a:t>
            </a:r>
            <a:r>
              <a:rPr lang="es-ES_tradnl" sz="2800" cap="none" dirty="0">
                <a:latin typeface="Helvetica"/>
                <a:cs typeface="Helvetica"/>
              </a:rPr>
              <a:t> oportunidades; y Trabajar en ti mismo (mejorar).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Nuestro ministerio fluye de nuestra </a:t>
            </a:r>
            <a:r>
              <a:rPr lang="es-ES_tradnl" sz="2800" u="sng" cap="none" dirty="0">
                <a:latin typeface="Helvetica"/>
                <a:cs typeface="Helvetica"/>
              </a:rPr>
              <a:t>relación</a:t>
            </a:r>
            <a:r>
              <a:rPr lang="es-ES_tradnl" sz="2800" cap="none" dirty="0">
                <a:latin typeface="Helvetica"/>
                <a:cs typeface="Helvetica"/>
              </a:rPr>
              <a:t> con Dios.</a:t>
            </a:r>
          </a:p>
        </p:txBody>
      </p:sp>
    </p:spTree>
    <p:extLst>
      <p:ext uri="{BB962C8B-B14F-4D97-AF65-F5344CB8AC3E}">
        <p14:creationId xmlns:p14="http://schemas.microsoft.com/office/powerpoint/2010/main" val="1007347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n-US" u="sng" dirty="0">
                <a:latin typeface="Helvetica"/>
                <a:cs typeface="Helvetica"/>
              </a:rPr>
              <a:t>Lo </a:t>
            </a:r>
            <a:r>
              <a:rPr lang="en-US" u="sng" dirty="0" err="1">
                <a:latin typeface="Helvetica"/>
                <a:cs typeface="Helvetica"/>
              </a:rPr>
              <a:t>que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u="sng" dirty="0" err="1">
                <a:latin typeface="Helvetica"/>
                <a:cs typeface="Helvetica"/>
              </a:rPr>
              <a:t>puedes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u="sng" dirty="0" err="1">
                <a:latin typeface="Helvetica"/>
                <a:cs typeface="Helvetica"/>
              </a:rPr>
              <a:t>hacer</a:t>
            </a:r>
            <a:r>
              <a:rPr lang="en-US" u="sng" dirty="0">
                <a:latin typeface="Helvetica"/>
                <a:cs typeface="Helvetica"/>
              </a:rPr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65738"/>
            <a:ext cx="10481498" cy="4881224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2600" u="sng" cap="none" dirty="0">
                <a:latin typeface="Helvetica"/>
                <a:cs typeface="Helvetica"/>
              </a:rPr>
              <a:t>Memorice</a:t>
            </a:r>
            <a:r>
              <a:rPr lang="es-ES_tradnl" sz="2600" cap="none" dirty="0">
                <a:latin typeface="Helvetica"/>
                <a:cs typeface="Helvetica"/>
              </a:rPr>
              <a:t> las siete Escrituras de las que hemos hablado. Tome una cada semana y colóquela en lugares visibles donde viva y trabaje. Intenta memorizar estas Escrituras en siete semanas.</a:t>
            </a:r>
          </a:p>
          <a:p>
            <a:pPr lvl="0">
              <a:lnSpc>
                <a:spcPct val="100000"/>
              </a:lnSpc>
            </a:pPr>
            <a:r>
              <a:rPr lang="es-ES_tradnl" sz="2600" cap="none" dirty="0">
                <a:latin typeface="Helvetica"/>
                <a:cs typeface="Helvetica"/>
              </a:rPr>
              <a:t>Las personas en el trabajo pueden preguntarte qué estás haciendo y esa sería una gran oportunidad para decirles que deseas compartir sobre lo que Dios ha hecho en tu vida. Es por eso que estás tratando de </a:t>
            </a:r>
            <a:r>
              <a:rPr lang="es-ES_tradnl" sz="2600" u="sng" cap="none" dirty="0">
                <a:latin typeface="Helvetica"/>
                <a:cs typeface="Helvetica"/>
              </a:rPr>
              <a:t>memorizar</a:t>
            </a:r>
            <a:r>
              <a:rPr lang="es-ES_tradnl" sz="2600" cap="none" dirty="0">
                <a:latin typeface="Helvetica"/>
                <a:cs typeface="Helvetica"/>
              </a:rPr>
              <a:t> algunos versículos importantes de las Escrituras.</a:t>
            </a:r>
          </a:p>
          <a:p>
            <a:pPr lvl="0">
              <a:lnSpc>
                <a:spcPct val="100000"/>
              </a:lnSpc>
            </a:pPr>
            <a:r>
              <a:rPr lang="es-ES_tradnl" sz="2600" cap="none" dirty="0">
                <a:latin typeface="Helvetica"/>
                <a:cs typeface="Helvetica"/>
              </a:rPr>
              <a:t>Entonces podrías preguntar: ”¿Lees mucho la Biblia?" Y dejar que Dios haga el resto.</a:t>
            </a:r>
          </a:p>
        </p:txBody>
      </p:sp>
    </p:spTree>
    <p:extLst>
      <p:ext uri="{BB962C8B-B14F-4D97-AF65-F5344CB8AC3E}">
        <p14:creationId xmlns:p14="http://schemas.microsoft.com/office/powerpoint/2010/main" val="3423065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n-US" u="sng" dirty="0">
                <a:latin typeface="Helvetica"/>
                <a:cs typeface="Helvetica"/>
              </a:rPr>
              <a:t>Lo </a:t>
            </a:r>
            <a:r>
              <a:rPr lang="en-US" u="sng" dirty="0" err="1">
                <a:latin typeface="Helvetica"/>
                <a:cs typeface="Helvetica"/>
              </a:rPr>
              <a:t>que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u="sng" dirty="0" err="1">
                <a:latin typeface="Helvetica"/>
                <a:cs typeface="Helvetica"/>
              </a:rPr>
              <a:t>puedes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u="sng" dirty="0" err="1">
                <a:latin typeface="Helvetica"/>
                <a:cs typeface="Helvetica"/>
              </a:rPr>
              <a:t>hacer</a:t>
            </a:r>
            <a:r>
              <a:rPr lang="en-US" u="sng" dirty="0">
                <a:latin typeface="Helvetica"/>
                <a:cs typeface="Helvetica"/>
              </a:rPr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597571"/>
            <a:ext cx="10528537" cy="4704851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Escribe en tus propias palabras lo que significa "ser </a:t>
            </a:r>
            <a:r>
              <a:rPr lang="es-ES_tradnl" sz="2800" u="sng" cap="none" dirty="0">
                <a:latin typeface="Helvetica"/>
                <a:cs typeface="Helvetica"/>
              </a:rPr>
              <a:t>salvo</a:t>
            </a:r>
            <a:r>
              <a:rPr lang="es-ES_tradnl" sz="2800" cap="none" dirty="0">
                <a:latin typeface="Helvetica"/>
                <a:cs typeface="Helvetica"/>
              </a:rPr>
              <a:t>" para ti. Esto te ayudará si alguien a quien testificas te hace esa pregunta.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Piensa cómo puedes orar la oración de </a:t>
            </a:r>
            <a:r>
              <a:rPr lang="es-ES_tradnl" sz="2800" u="sng" cap="none" dirty="0">
                <a:latin typeface="Helvetica"/>
                <a:cs typeface="Helvetica"/>
              </a:rPr>
              <a:t>salvación </a:t>
            </a:r>
            <a:r>
              <a:rPr lang="es-ES_tradnl" sz="2800" cap="none" dirty="0">
                <a:latin typeface="Helvetica"/>
                <a:cs typeface="Helvetica"/>
              </a:rPr>
              <a:t>cuando le preguntes a alguien: “¿Hay algo que te impida pedirle a Jesucristo que entre en tu corazón hoy?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Ahora que has escrito tu </a:t>
            </a:r>
            <a:r>
              <a:rPr lang="es-ES_tradnl" sz="2800" u="sng" cap="none" dirty="0">
                <a:latin typeface="Helvetica"/>
                <a:cs typeface="Helvetica"/>
              </a:rPr>
              <a:t>testimonio</a:t>
            </a:r>
            <a:r>
              <a:rPr lang="es-ES_tradnl" sz="2800" cap="none" dirty="0">
                <a:latin typeface="Helvetica"/>
                <a:cs typeface="Helvetica"/>
              </a:rPr>
              <a:t> y conoces algunas excelentes Escrituras, pídele a Dios oportunidades para compartir la esperanza que hay dentro de ti. Escribe cómo tu sientes que el Espíritu Santo te está guiando.</a:t>
            </a:r>
          </a:p>
        </p:txBody>
      </p:sp>
    </p:spTree>
    <p:extLst>
      <p:ext uri="{BB962C8B-B14F-4D97-AF65-F5344CB8AC3E}">
        <p14:creationId xmlns:p14="http://schemas.microsoft.com/office/powerpoint/2010/main" val="9247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057069"/>
          </a:xfrm>
        </p:spPr>
        <p:txBody>
          <a:bodyPr/>
          <a:lstStyle/>
          <a:p>
            <a:r>
              <a:rPr lang="es-ES_tradnl" dirty="0">
                <a:latin typeface="Helvetica"/>
                <a:cs typeface="Helvetica"/>
              </a:rPr>
              <a:t>Veamos una vez más dos preguntas de nuestra última sesión que pueden crear momentos para compartir.</a:t>
            </a:r>
          </a:p>
        </p:txBody>
      </p:sp>
    </p:spTree>
    <p:extLst>
      <p:ext uri="{BB962C8B-B14F-4D97-AF65-F5344CB8AC3E}">
        <p14:creationId xmlns:p14="http://schemas.microsoft.com/office/powerpoint/2010/main" val="2380710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n-US" u="sng" dirty="0">
                <a:latin typeface="Helvetica"/>
                <a:cs typeface="Helvetica"/>
              </a:rPr>
              <a:t>Lo </a:t>
            </a:r>
            <a:r>
              <a:rPr lang="en-US" u="sng" dirty="0" err="1">
                <a:latin typeface="Helvetica"/>
                <a:cs typeface="Helvetica"/>
              </a:rPr>
              <a:t>que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u="sng" dirty="0" err="1">
                <a:latin typeface="Helvetica"/>
                <a:cs typeface="Helvetica"/>
              </a:rPr>
              <a:t>puedes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u="sng" dirty="0" err="1">
                <a:latin typeface="Helvetica"/>
                <a:cs typeface="Helvetica"/>
              </a:rPr>
              <a:t>hacer</a:t>
            </a:r>
            <a:r>
              <a:rPr lang="en-US" u="sng" dirty="0">
                <a:latin typeface="Helvetica"/>
                <a:cs typeface="Helvetica"/>
              </a:rPr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65738"/>
            <a:ext cx="10469738" cy="492825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2600" cap="none" dirty="0">
                <a:latin typeface="Helvetica"/>
                <a:cs typeface="Helvetica"/>
              </a:rPr>
              <a:t>Independientemente de la experiencia que tengas, cuéntele a alguien en tu círculo de </a:t>
            </a:r>
            <a:r>
              <a:rPr lang="es-ES_tradnl" sz="2600" u="sng" cap="none" dirty="0">
                <a:latin typeface="Helvetica"/>
                <a:cs typeface="Helvetica"/>
              </a:rPr>
              <a:t>amigos</a:t>
            </a:r>
            <a:r>
              <a:rPr lang="es-ES_tradnl" sz="2600" cap="none" dirty="0">
                <a:latin typeface="Helvetica"/>
                <a:cs typeface="Helvetica"/>
              </a:rPr>
              <a:t> o en tu pequeño grupo lo que sucedió y pregúntale qué podrías haber hecho de manera diferente.</a:t>
            </a:r>
          </a:p>
          <a:p>
            <a:pPr lvl="0">
              <a:lnSpc>
                <a:spcPct val="100000"/>
              </a:lnSpc>
            </a:pPr>
            <a:r>
              <a:rPr lang="es-ES_tradnl" sz="2600" cap="none" dirty="0">
                <a:latin typeface="Helvetica"/>
                <a:cs typeface="Helvetica"/>
              </a:rPr>
              <a:t>Independientemente de la experiencia que tengas al compartir tu fe, tómate un </a:t>
            </a:r>
            <a:r>
              <a:rPr lang="es-ES_tradnl" sz="2600" u="sng" cap="none" dirty="0">
                <a:latin typeface="Helvetica"/>
                <a:cs typeface="Helvetica"/>
              </a:rPr>
              <a:t>momento</a:t>
            </a:r>
            <a:r>
              <a:rPr lang="es-ES_tradnl" sz="2600" cap="none" dirty="0">
                <a:latin typeface="Helvetica"/>
                <a:cs typeface="Helvetica"/>
              </a:rPr>
              <a:t> para agradecerle a Dios por darte la oportunidad de difundir un poco de semilla del Evangelio. Y nunca sabes quién podría estar escuchando, así que no seas demasiado duro contigo mismo si las cosas no salen según lo planeado.</a:t>
            </a:r>
          </a:p>
          <a:p>
            <a:pPr lvl="0">
              <a:lnSpc>
                <a:spcPct val="100000"/>
              </a:lnSpc>
            </a:pPr>
            <a:r>
              <a:rPr lang="es-ES_tradnl" sz="2600" cap="none" dirty="0">
                <a:latin typeface="Helvetica"/>
                <a:cs typeface="Helvetica"/>
              </a:rPr>
              <a:t>Recuerda, Dios ha ordenado a cada creyente que haga esto. Solo el  hacer el esfuerzo es un gran </a:t>
            </a:r>
            <a:r>
              <a:rPr lang="es-ES_tradnl" sz="2600" u="sng" cap="none" dirty="0">
                <a:latin typeface="Helvetica"/>
                <a:cs typeface="Helvetica"/>
              </a:rPr>
              <a:t>logro</a:t>
            </a:r>
            <a:r>
              <a:rPr lang="es-ES_tradnl" sz="2600" cap="none" dirty="0">
                <a:latin typeface="Helvetica"/>
                <a:cs typeface="Helvetica"/>
              </a:rPr>
              <a:t>. ¡Felicidades!</a:t>
            </a:r>
          </a:p>
        </p:txBody>
      </p:sp>
    </p:spTree>
    <p:extLst>
      <p:ext uri="{BB962C8B-B14F-4D97-AF65-F5344CB8AC3E}">
        <p14:creationId xmlns:p14="http://schemas.microsoft.com/office/powerpoint/2010/main" val="2429441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Helvetica"/>
                <a:cs typeface="Helvetica"/>
              </a:rPr>
              <a:t>¿Cuál FUE LA COSA MAS </a:t>
            </a:r>
            <a:r>
              <a:rPr lang="es-ES_tradnl" u="sng" dirty="0">
                <a:latin typeface="Helvetica"/>
                <a:cs typeface="Helvetica"/>
              </a:rPr>
              <a:t>increíble</a:t>
            </a:r>
            <a:r>
              <a:rPr lang="es-ES_tradnl" dirty="0">
                <a:latin typeface="Helvetica"/>
                <a:cs typeface="Helvetica"/>
              </a:rPr>
              <a:t> que te ha pasado?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67311"/>
            <a:ext cx="10363826" cy="46173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</a:pPr>
            <a:r>
              <a:rPr lang="es-ES_tradnl" sz="2800" cap="none" dirty="0">
                <a:latin typeface="Helvetica"/>
                <a:cs typeface="Helvetica"/>
              </a:rPr>
              <a:t>Preguntándole a la otra persona sobre sus experiencias puede ayudarle a construir </a:t>
            </a:r>
            <a:r>
              <a:rPr lang="es-ES_tradnl" sz="2800" u="sng" cap="none" dirty="0">
                <a:latin typeface="Helvetica"/>
                <a:cs typeface="Helvetica"/>
              </a:rPr>
              <a:t>una relación.</a:t>
            </a:r>
          </a:p>
          <a:p>
            <a:pPr>
              <a:lnSpc>
                <a:spcPct val="100000"/>
              </a:lnSpc>
              <a:buClr>
                <a:srgbClr val="FF0000"/>
              </a:buClr>
            </a:pPr>
            <a:r>
              <a:rPr lang="es-ES_tradnl" sz="2800" cap="none" dirty="0">
                <a:latin typeface="Helvetica"/>
                <a:cs typeface="Helvetica"/>
              </a:rPr>
              <a:t>Luego puedes preguntar: ”¿Puedo decirte qué fue lo más </a:t>
            </a:r>
            <a:r>
              <a:rPr lang="es-ES_tradnl" sz="2800" u="sng" cap="none" dirty="0">
                <a:latin typeface="Helvetica"/>
                <a:cs typeface="Helvetica"/>
              </a:rPr>
              <a:t>increíble</a:t>
            </a:r>
            <a:r>
              <a:rPr lang="es-ES_tradnl" sz="2800" cap="none" dirty="0">
                <a:latin typeface="Helvetica"/>
                <a:cs typeface="Helvetica"/>
              </a:rPr>
              <a:t> que me pasó?”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Comparta una c</a:t>
            </a:r>
            <a:r>
              <a:rPr lang="es-ES_tradnl" sz="2800" u="sng" cap="none" dirty="0">
                <a:latin typeface="Helvetica"/>
                <a:cs typeface="Helvetica"/>
              </a:rPr>
              <a:t>ombinación</a:t>
            </a:r>
            <a:r>
              <a:rPr lang="es-ES_tradnl" sz="2800" cap="none" dirty="0">
                <a:latin typeface="Helvetica"/>
                <a:cs typeface="Helvetica"/>
              </a:rPr>
              <a:t> de la Palabra de Dios y su testimonio.</a:t>
            </a:r>
          </a:p>
          <a:p>
            <a:pPr>
              <a:lnSpc>
                <a:spcPct val="100000"/>
              </a:lnSpc>
              <a:buClr>
                <a:srgbClr val="FF0000"/>
              </a:buClr>
            </a:pPr>
            <a:r>
              <a:rPr lang="es-ES_tradnl" sz="2800" cap="none" dirty="0">
                <a:latin typeface="Helvetica"/>
                <a:cs typeface="Helvetica"/>
              </a:rPr>
              <a:t>Pedir </a:t>
            </a:r>
            <a:r>
              <a:rPr lang="es-ES_tradnl" sz="2800" u="sng" cap="none" dirty="0">
                <a:latin typeface="Helvetica"/>
                <a:cs typeface="Helvetica"/>
              </a:rPr>
              <a:t>permiso</a:t>
            </a:r>
            <a:r>
              <a:rPr lang="es-ES_tradnl" sz="2800" cap="none" dirty="0">
                <a:latin typeface="Helvetica"/>
                <a:cs typeface="Helvetica"/>
              </a:rPr>
              <a:t> abre la puerta para compartir una palabra rápida sobre lo que Jesucristo hizo en tu vida.</a:t>
            </a:r>
          </a:p>
        </p:txBody>
      </p:sp>
    </p:spTree>
    <p:extLst>
      <p:ext uri="{BB962C8B-B14F-4D97-AF65-F5344CB8AC3E}">
        <p14:creationId xmlns:p14="http://schemas.microsoft.com/office/powerpoint/2010/main" val="15810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Helvetica"/>
                <a:cs typeface="Helvetica"/>
              </a:rPr>
              <a:t>¿Te gustaría tener ese tipo de relación con Dios?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4017638"/>
          </a:xfrm>
        </p:spPr>
        <p:txBody>
          <a:bodyPr>
            <a:normAutofit/>
          </a:bodyPr>
          <a:lstStyle/>
          <a:p>
            <a:r>
              <a:rPr lang="es-ES_tradnl" sz="2800" cap="none" dirty="0">
                <a:latin typeface="Helvetica"/>
                <a:cs typeface="Helvetica"/>
              </a:rPr>
              <a:t>Si esa persona duda, o parece </a:t>
            </a:r>
            <a:r>
              <a:rPr lang="es-ES_tradnl" sz="2800" u="sng" cap="none" dirty="0">
                <a:latin typeface="Helvetica"/>
                <a:cs typeface="Helvetica"/>
              </a:rPr>
              <a:t>avergonzada</a:t>
            </a:r>
            <a:r>
              <a:rPr lang="es-ES_tradnl" sz="2800" cap="none" dirty="0">
                <a:latin typeface="Helvetica"/>
                <a:cs typeface="Helvetica"/>
              </a:rPr>
              <a:t>, o comienza a poner excusas, diga: </a:t>
            </a:r>
          </a:p>
          <a:p>
            <a:pPr lvl="1">
              <a:buClr>
                <a:srgbClr val="FF0000"/>
              </a:buClr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“Está bien. Solo quería compartir </a:t>
            </a:r>
            <a:r>
              <a:rPr lang="es-ES_tradnl" sz="2800" u="sng" cap="none" dirty="0">
                <a:latin typeface="Helvetica"/>
                <a:cs typeface="Helvetica"/>
              </a:rPr>
              <a:t>lo maravilloso </a:t>
            </a:r>
            <a:r>
              <a:rPr lang="es-ES_tradnl" sz="2800" cap="none" dirty="0">
                <a:latin typeface="Helvetica"/>
                <a:cs typeface="Helvetica"/>
              </a:rPr>
              <a:t>que Dios ha sido en mi propia vida.”</a:t>
            </a:r>
          </a:p>
          <a:p>
            <a:pPr lvl="1">
              <a:buClr>
                <a:srgbClr val="FF0000"/>
              </a:buClr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Solo somos responsables de </a:t>
            </a:r>
            <a:r>
              <a:rPr lang="es-ES_tradnl" sz="2800" u="sng" cap="none" dirty="0">
                <a:latin typeface="Helvetica"/>
                <a:cs typeface="Helvetica"/>
              </a:rPr>
              <a:t>plantar</a:t>
            </a:r>
            <a:r>
              <a:rPr lang="es-ES_tradnl" sz="2800" cap="none" dirty="0">
                <a:latin typeface="Helvetica"/>
                <a:cs typeface="Helvetica"/>
              </a:rPr>
              <a:t> la semilla. Deje que Dios haga el trabajo que necesita: ¡Esto puede llevar mucho tiempo!!!</a:t>
            </a:r>
          </a:p>
          <a:p>
            <a:pPr lvl="1">
              <a:buClr>
                <a:srgbClr val="FF0000"/>
              </a:buClr>
              <a:buFont typeface="Wingdings" charset="2"/>
              <a:buChar char="Ø"/>
            </a:pPr>
            <a:endParaRPr lang="es-ES_tradnl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244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n-US" dirty="0" err="1">
                <a:latin typeface="Helvetica"/>
                <a:cs typeface="Helvetica"/>
              </a:rPr>
              <a:t>Algunas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u="sng" dirty="0" err="1">
                <a:latin typeface="Helvetica"/>
                <a:cs typeface="Helvetica"/>
              </a:rPr>
              <a:t>Escrituras</a:t>
            </a:r>
            <a:r>
              <a:rPr lang="en-US" u="sng" dirty="0">
                <a:latin typeface="Helvetica"/>
                <a:cs typeface="Helvetica"/>
              </a:rPr>
              <a:t> </a:t>
            </a:r>
            <a:r>
              <a:rPr lang="en-US" dirty="0" err="1">
                <a:latin typeface="Helvetica"/>
                <a:cs typeface="Helvetica"/>
              </a:rPr>
              <a:t>que</a:t>
            </a:r>
            <a:r>
              <a:rPr lang="en-US" dirty="0">
                <a:latin typeface="Helvetica"/>
                <a:cs typeface="Helvetica"/>
              </a:rPr>
              <a:t> </a:t>
            </a:r>
            <a:r>
              <a:rPr lang="en-US" dirty="0" err="1">
                <a:latin typeface="Helvetica"/>
                <a:cs typeface="Helvetica"/>
              </a:rPr>
              <a:t>puedes</a:t>
            </a:r>
            <a:r>
              <a:rPr lang="en-US" dirty="0">
                <a:latin typeface="Helvetica"/>
                <a:cs typeface="Helvetica"/>
              </a:rPr>
              <a:t> </a:t>
            </a:r>
            <a:r>
              <a:rPr lang="en-US" dirty="0" err="1">
                <a:latin typeface="Helvetica"/>
                <a:cs typeface="Helvetica"/>
              </a:rPr>
              <a:t>compartir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38561"/>
            <a:ext cx="10363826" cy="4810675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Romanos 3:23: “Por cuanto todos pecaron y están destituidos de la gloria de Dios” 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Billy Graham dijo una vez: “El pecado es cualquier pensamiento o acción que no cumple con la voluntad de Dios.” Todos tenemos una naturaleza pecaminosa.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1 Juan 5:17 dice que: "toda injusticia es pecado.”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No puedes salvarte a ti mismo …y nadie más puede salvarte excepto Jesucristo. ¿Cómo?</a:t>
            </a:r>
          </a:p>
        </p:txBody>
      </p:sp>
    </p:spTree>
    <p:extLst>
      <p:ext uri="{BB962C8B-B14F-4D97-AF65-F5344CB8AC3E}">
        <p14:creationId xmlns:p14="http://schemas.microsoft.com/office/powerpoint/2010/main" val="2422651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s-ES_tradnl" u="sng" dirty="0">
                <a:latin typeface="Helvetica"/>
                <a:cs typeface="Helvetica"/>
              </a:rPr>
              <a:t>Algunas Escrituras que puedes compartir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56144"/>
            <a:ext cx="10363826" cy="4622543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Romanos 5: 8: “Mas Dios muestra su amor por nosotros en que siendo aún pecadores, Cristo murió por nosotros.”</a:t>
            </a:r>
          </a:p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Romanos 6:23: “Porque la paga del pecado es muerte, pero la dádiva de Dios es vida eterna en Cristo Jesús Señor nuestro.”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Jesucristo pagó voluntariamente un precio por nuestros pecados porque él era el único que podía.</a:t>
            </a:r>
          </a:p>
        </p:txBody>
      </p:sp>
    </p:spTree>
    <p:extLst>
      <p:ext uri="{BB962C8B-B14F-4D97-AF65-F5344CB8AC3E}">
        <p14:creationId xmlns:p14="http://schemas.microsoft.com/office/powerpoint/2010/main" val="568768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s-ES_tradnl" u="sng" dirty="0">
                <a:latin typeface="Helvetica"/>
                <a:cs typeface="Helvetica"/>
              </a:rPr>
              <a:t>Algunas Escrituras que puedes compartir</a:t>
            </a:r>
            <a:endParaRPr lang="en-US" u="sng" dirty="0">
              <a:latin typeface="Helvetica"/>
              <a:cs typeface="Helvetic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97352"/>
            <a:ext cx="10363826" cy="419362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s-ES_tradnl" sz="2800" cap="none" dirty="0">
                <a:latin typeface="Helvetica"/>
                <a:cs typeface="Helvetica"/>
              </a:rPr>
              <a:t>Juan 3:16: “De tal manera amó Dios al mundo que dio a su hijo unigénito, para que todo aquel que cree en él no perezca, mas tenga vida eterna.”</a:t>
            </a:r>
          </a:p>
          <a:p>
            <a:pPr lvl="1">
              <a:lnSpc>
                <a:spcPct val="100000"/>
              </a:lnSpc>
              <a:buFont typeface="Wingdings" charset="2"/>
              <a:buChar char="Ø"/>
            </a:pPr>
            <a:r>
              <a:rPr lang="es-ES_tradnl" sz="2800" cap="none" dirty="0">
                <a:latin typeface="Helvetica"/>
                <a:cs typeface="Helvetica"/>
              </a:rPr>
              <a:t>Dios te ama tanto que permitió que su hijo muriera en tu lugar. No merecíamos este regalo gratuito de salvación ...</a:t>
            </a:r>
          </a:p>
        </p:txBody>
      </p:sp>
    </p:spTree>
    <p:extLst>
      <p:ext uri="{BB962C8B-B14F-4D97-AF65-F5344CB8AC3E}">
        <p14:creationId xmlns:p14="http://schemas.microsoft.com/office/powerpoint/2010/main" val="1354529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s-ES_tradnl" u="sng" dirty="0">
                <a:latin typeface="Helvetica"/>
                <a:cs typeface="Helvetica"/>
              </a:rPr>
              <a:t>Algunas Escrituras que puedes compartir</a:t>
            </a:r>
            <a:endParaRPr lang="en-US" u="sng" dirty="0">
              <a:latin typeface="Helvetica"/>
              <a:cs typeface="Helvetic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38561"/>
            <a:ext cx="10363826" cy="419362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800" cap="none" dirty="0">
                <a:latin typeface="Helvetica"/>
                <a:cs typeface="Helvetica"/>
              </a:rPr>
              <a:t>2 </a:t>
            </a:r>
            <a:r>
              <a:rPr lang="en-US" sz="2800" cap="none" dirty="0" err="1">
                <a:latin typeface="Helvetica"/>
                <a:cs typeface="Helvetica"/>
              </a:rPr>
              <a:t>Corintios</a:t>
            </a:r>
            <a:r>
              <a:rPr lang="en-US" sz="2800" cap="none" dirty="0">
                <a:latin typeface="Helvetica"/>
                <a:cs typeface="Helvetica"/>
              </a:rPr>
              <a:t> 5:17: “De </a:t>
            </a:r>
            <a:r>
              <a:rPr lang="en-US" sz="2800" cap="none" dirty="0" err="1">
                <a:latin typeface="Helvetica"/>
                <a:cs typeface="Helvetica"/>
              </a:rPr>
              <a:t>modo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si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alguno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está</a:t>
            </a:r>
            <a:r>
              <a:rPr lang="en-US" sz="2800" cap="none" dirty="0">
                <a:latin typeface="Helvetica"/>
                <a:cs typeface="Helvetica"/>
              </a:rPr>
              <a:t> en Cristo, </a:t>
            </a:r>
            <a:r>
              <a:rPr lang="en-US" sz="2800" cap="none" dirty="0" err="1">
                <a:latin typeface="Helvetica"/>
                <a:cs typeface="Helvetica"/>
              </a:rPr>
              <a:t>nueva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criatura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es</a:t>
            </a:r>
            <a:r>
              <a:rPr lang="en-US" sz="2800" cap="none" dirty="0">
                <a:latin typeface="Helvetica"/>
                <a:cs typeface="Helvetica"/>
              </a:rPr>
              <a:t>; </a:t>
            </a:r>
            <a:r>
              <a:rPr lang="en-US" sz="2800" cap="none" dirty="0" err="1">
                <a:latin typeface="Helvetica"/>
                <a:cs typeface="Helvetica"/>
              </a:rPr>
              <a:t>las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cosas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viejas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pasaron</a:t>
            </a:r>
            <a:r>
              <a:rPr lang="en-US" sz="2800" cap="none" dirty="0">
                <a:latin typeface="Helvetica"/>
                <a:cs typeface="Helvetica"/>
              </a:rPr>
              <a:t>; he </a:t>
            </a:r>
            <a:r>
              <a:rPr lang="en-US" sz="2800" cap="none" dirty="0" err="1">
                <a:latin typeface="Helvetica"/>
                <a:cs typeface="Helvetica"/>
              </a:rPr>
              <a:t>aquí</a:t>
            </a:r>
            <a:r>
              <a:rPr lang="en-US" sz="2800" cap="none" dirty="0">
                <a:latin typeface="Helvetica"/>
                <a:cs typeface="Helvetica"/>
              </a:rPr>
              <a:t>, </a:t>
            </a:r>
            <a:r>
              <a:rPr lang="en-US" sz="2800" cap="none" dirty="0" err="1">
                <a:latin typeface="Helvetica"/>
                <a:cs typeface="Helvetica"/>
              </a:rPr>
              <a:t>todas</a:t>
            </a:r>
            <a:r>
              <a:rPr lang="en-US" sz="2800" cap="none" dirty="0">
                <a:latin typeface="Helvetica"/>
                <a:cs typeface="Helvetica"/>
              </a:rPr>
              <a:t> son </a:t>
            </a:r>
            <a:r>
              <a:rPr lang="en-US" sz="2800" cap="none" dirty="0" err="1">
                <a:latin typeface="Helvetica"/>
                <a:cs typeface="Helvetica"/>
              </a:rPr>
              <a:t>hechas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nuevas</a:t>
            </a:r>
            <a:r>
              <a:rPr lang="en-US" sz="2800" cap="none" dirty="0">
                <a:latin typeface="Helvetica"/>
                <a:cs typeface="Helvetica"/>
              </a:rPr>
              <a:t>.”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n-US" sz="2800" cap="none" dirty="0">
                <a:latin typeface="Helvetica"/>
                <a:cs typeface="Helvetica"/>
              </a:rPr>
              <a:t>¿</a:t>
            </a:r>
            <a:r>
              <a:rPr lang="en-US" sz="2800" cap="none" dirty="0" err="1">
                <a:latin typeface="Helvetica"/>
                <a:cs typeface="Helvetica"/>
              </a:rPr>
              <a:t>Te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gustaría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experimentar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ese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tipo</a:t>
            </a:r>
            <a:r>
              <a:rPr lang="en-US" sz="2800" cap="none" dirty="0">
                <a:latin typeface="Helvetica"/>
                <a:cs typeface="Helvetica"/>
              </a:rPr>
              <a:t> de </a:t>
            </a:r>
            <a:r>
              <a:rPr lang="en-US" sz="2800" cap="none" dirty="0" err="1">
                <a:latin typeface="Helvetica"/>
                <a:cs typeface="Helvetica"/>
              </a:rPr>
              <a:t>vida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nueva</a:t>
            </a:r>
            <a:r>
              <a:rPr lang="en-US" sz="2800" cap="none" dirty="0">
                <a:latin typeface="Helvetica"/>
                <a:cs typeface="Helvetica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20282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7221"/>
          </a:xfrm>
        </p:spPr>
        <p:txBody>
          <a:bodyPr/>
          <a:lstStyle/>
          <a:p>
            <a:r>
              <a:rPr lang="es-ES_tradnl" u="sng" dirty="0">
                <a:latin typeface="Helvetica"/>
                <a:cs typeface="Helvetica"/>
              </a:rPr>
              <a:t>Algunas Escrituras que puedes compartir</a:t>
            </a:r>
            <a:endParaRPr lang="en-US" u="sng" dirty="0">
              <a:latin typeface="Helvetica"/>
              <a:cs typeface="Helvetic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26803"/>
            <a:ext cx="10363826" cy="419362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800" cap="none" dirty="0" err="1">
                <a:latin typeface="Helvetica"/>
                <a:cs typeface="Helvetica"/>
              </a:rPr>
              <a:t>Romanos</a:t>
            </a:r>
            <a:r>
              <a:rPr lang="en-US" sz="2800" cap="none" dirty="0">
                <a:latin typeface="Helvetica"/>
                <a:cs typeface="Helvetica"/>
              </a:rPr>
              <a:t> 10:13, “</a:t>
            </a:r>
            <a:r>
              <a:rPr lang="en-US" sz="2800" cap="none" dirty="0" err="1">
                <a:latin typeface="Helvetica"/>
                <a:cs typeface="Helvetica"/>
              </a:rPr>
              <a:t>Porque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todo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aquel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invocare</a:t>
            </a:r>
            <a:r>
              <a:rPr lang="en-US" sz="2800" cap="none" dirty="0">
                <a:latin typeface="Helvetica"/>
                <a:cs typeface="Helvetica"/>
              </a:rPr>
              <a:t> el </a:t>
            </a:r>
            <a:r>
              <a:rPr lang="en-US" sz="2800" cap="none" dirty="0" err="1">
                <a:latin typeface="Helvetica"/>
                <a:cs typeface="Helvetica"/>
              </a:rPr>
              <a:t>nombre</a:t>
            </a:r>
            <a:r>
              <a:rPr lang="en-US" sz="2800" cap="none" dirty="0">
                <a:latin typeface="Helvetica"/>
                <a:cs typeface="Helvetica"/>
              </a:rPr>
              <a:t> del </a:t>
            </a:r>
            <a:r>
              <a:rPr lang="en-US" sz="2800" cap="none" dirty="0" err="1">
                <a:latin typeface="Helvetica"/>
                <a:cs typeface="Helvetica"/>
              </a:rPr>
              <a:t>Señor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será</a:t>
            </a:r>
            <a:r>
              <a:rPr lang="en-US" sz="2800" cap="none" dirty="0">
                <a:latin typeface="Helvetica"/>
                <a:cs typeface="Helvetica"/>
              </a:rPr>
              <a:t> salvo.”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n-US" sz="2800" cap="none" dirty="0" err="1">
                <a:latin typeface="Helvetica"/>
                <a:cs typeface="Helvetica"/>
              </a:rPr>
              <a:t>Cuando</a:t>
            </a:r>
            <a:r>
              <a:rPr lang="en-US" sz="2800" cap="none" dirty="0">
                <a:latin typeface="Helvetica"/>
                <a:cs typeface="Helvetica"/>
              </a:rPr>
              <a:t> le </a:t>
            </a:r>
            <a:r>
              <a:rPr lang="en-US" sz="2800" cap="none" dirty="0" err="1">
                <a:latin typeface="Helvetica"/>
                <a:cs typeface="Helvetica"/>
              </a:rPr>
              <a:t>pides</a:t>
            </a:r>
            <a:r>
              <a:rPr lang="en-US" sz="2800" cap="none" dirty="0">
                <a:latin typeface="Helvetica"/>
                <a:cs typeface="Helvetica"/>
              </a:rPr>
              <a:t> a </a:t>
            </a:r>
            <a:r>
              <a:rPr lang="en-US" sz="2800" cap="none" dirty="0" err="1">
                <a:latin typeface="Helvetica"/>
                <a:cs typeface="Helvetica"/>
              </a:rPr>
              <a:t>Jesús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te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perdone</a:t>
            </a:r>
            <a:r>
              <a:rPr lang="en-US" sz="2800" cap="none" dirty="0">
                <a:latin typeface="Helvetica"/>
                <a:cs typeface="Helvetica"/>
              </a:rPr>
              <a:t> del </a:t>
            </a:r>
            <a:r>
              <a:rPr lang="en-US" sz="2800" cap="none" dirty="0" err="1">
                <a:latin typeface="Helvetica"/>
                <a:cs typeface="Helvetica"/>
              </a:rPr>
              <a:t>pecado</a:t>
            </a:r>
            <a:r>
              <a:rPr lang="en-US" sz="2800" cap="none" dirty="0">
                <a:latin typeface="Helvetica"/>
                <a:cs typeface="Helvetica"/>
              </a:rPr>
              <a:t> y le </a:t>
            </a:r>
            <a:r>
              <a:rPr lang="en-US" sz="2800" cap="none" dirty="0" err="1">
                <a:latin typeface="Helvetica"/>
                <a:cs typeface="Helvetica"/>
              </a:rPr>
              <a:t>pides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que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tenga</a:t>
            </a:r>
            <a:r>
              <a:rPr lang="en-US" sz="2800" cap="none" dirty="0">
                <a:latin typeface="Helvetica"/>
                <a:cs typeface="Helvetica"/>
              </a:rPr>
              <a:t> el </a:t>
            </a:r>
            <a:r>
              <a:rPr lang="en-US" sz="2800" cap="none" dirty="0" err="1">
                <a:latin typeface="Helvetica"/>
                <a:cs typeface="Helvetica"/>
              </a:rPr>
              <a:t>señorío</a:t>
            </a:r>
            <a:r>
              <a:rPr lang="en-US" sz="2800" cap="none" dirty="0">
                <a:latin typeface="Helvetica"/>
                <a:cs typeface="Helvetica"/>
              </a:rPr>
              <a:t> y el </a:t>
            </a:r>
            <a:r>
              <a:rPr lang="en-US" sz="2800" cap="none" dirty="0" err="1">
                <a:latin typeface="Helvetica"/>
                <a:cs typeface="Helvetica"/>
              </a:rPr>
              <a:t>liderazgo</a:t>
            </a:r>
            <a:r>
              <a:rPr lang="en-US" sz="2800" cap="none" dirty="0">
                <a:latin typeface="Helvetica"/>
                <a:cs typeface="Helvetica"/>
              </a:rPr>
              <a:t> de </a:t>
            </a:r>
            <a:r>
              <a:rPr lang="en-US" sz="2800" cap="none" dirty="0" err="1">
                <a:latin typeface="Helvetica"/>
                <a:cs typeface="Helvetica"/>
              </a:rPr>
              <a:t>tu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vida</a:t>
            </a:r>
            <a:r>
              <a:rPr lang="en-US" sz="2800" cap="none" dirty="0">
                <a:latin typeface="Helvetica"/>
                <a:cs typeface="Helvetica"/>
              </a:rPr>
              <a:t>, ¡</a:t>
            </a:r>
            <a:r>
              <a:rPr lang="en-US" sz="2800" cap="none" dirty="0" err="1">
                <a:latin typeface="Helvetica"/>
                <a:cs typeface="Helvetica"/>
              </a:rPr>
              <a:t>entonces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eres</a:t>
            </a:r>
            <a:r>
              <a:rPr lang="en-US" sz="2800" cap="none" dirty="0">
                <a:latin typeface="Helvetica"/>
                <a:cs typeface="Helvetica"/>
              </a:rPr>
              <a:t> salvo! 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en-US" sz="2800" cap="none" dirty="0" err="1">
                <a:latin typeface="Helvetica"/>
                <a:cs typeface="Helvetica"/>
              </a:rPr>
              <a:t>Eso</a:t>
            </a:r>
            <a:r>
              <a:rPr lang="en-US" sz="2800" cap="none" dirty="0">
                <a:latin typeface="Helvetica"/>
                <a:cs typeface="Helvetica"/>
              </a:rPr>
              <a:t> se llama </a:t>
            </a:r>
            <a:r>
              <a:rPr lang="en-US" sz="2800" cap="none" dirty="0" err="1">
                <a:latin typeface="Helvetica"/>
                <a:cs typeface="Helvetica"/>
              </a:rPr>
              <a:t>salvación</a:t>
            </a:r>
            <a:r>
              <a:rPr lang="en-US" sz="2800" cap="none" dirty="0">
                <a:latin typeface="Helvetica"/>
                <a:cs typeface="Helvetica"/>
              </a:rPr>
              <a:t>, y solo Dios </a:t>
            </a:r>
            <a:r>
              <a:rPr lang="en-US" sz="2800" cap="none" dirty="0" err="1">
                <a:latin typeface="Helvetica"/>
                <a:cs typeface="Helvetica"/>
              </a:rPr>
              <a:t>puede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proporcionar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eso</a:t>
            </a:r>
            <a:r>
              <a:rPr lang="en-US" sz="2800" cap="none" dirty="0">
                <a:latin typeface="Helvetica"/>
                <a:cs typeface="Helvetica"/>
              </a:rPr>
              <a:t>, ¡no se </a:t>
            </a:r>
            <a:r>
              <a:rPr lang="en-US" sz="2800" cap="none" dirty="0" err="1">
                <a:latin typeface="Helvetica"/>
                <a:cs typeface="Helvetica"/>
              </a:rPr>
              <a:t>puede</a:t>
            </a:r>
            <a:r>
              <a:rPr lang="en-US" sz="2800" cap="none" dirty="0">
                <a:latin typeface="Helvetica"/>
                <a:cs typeface="Helvetica"/>
              </a:rPr>
              <a:t> </a:t>
            </a:r>
            <a:r>
              <a:rPr lang="en-US" sz="2800" cap="none" dirty="0" err="1">
                <a:latin typeface="Helvetica"/>
                <a:cs typeface="Helvetica"/>
              </a:rPr>
              <a:t>ganar</a:t>
            </a:r>
            <a:r>
              <a:rPr lang="en-US" sz="2800" cap="none" dirty="0">
                <a:latin typeface="Helvetica"/>
                <a:cs typeface="Helvetica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6207828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619</TotalTime>
  <Words>1344</Words>
  <Application>Microsoft Macintosh PowerPoint</Application>
  <PresentationFormat>Widescreen</PresentationFormat>
  <Paragraphs>84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Helvetica</vt:lpstr>
      <vt:lpstr>Tw Cen MT</vt:lpstr>
      <vt:lpstr>Wingdings</vt:lpstr>
      <vt:lpstr>Droplet</vt:lpstr>
      <vt:lpstr>Aprenda A Evangelizar</vt:lpstr>
      <vt:lpstr>Veamos una vez más dos preguntas de nuestra última sesión que pueden crear momentos para compartir.</vt:lpstr>
      <vt:lpstr>¿Cuál FUE LA COSA MAS increíble que te ha pasado?</vt:lpstr>
      <vt:lpstr>¿Te gustaría tener ese tipo de relación con Dios?</vt:lpstr>
      <vt:lpstr>Algunas Escrituras que puedes compartir</vt:lpstr>
      <vt:lpstr>Algunas Escrituras que puedes compartir</vt:lpstr>
      <vt:lpstr>Algunas Escrituras que puedes compartir</vt:lpstr>
      <vt:lpstr>Algunas Escrituras que puedes compartir</vt:lpstr>
      <vt:lpstr>Algunas Escrituras que puedes compartir</vt:lpstr>
      <vt:lpstr>¿Qué significa ser salvo?</vt:lpstr>
      <vt:lpstr>Una oración por la salvación</vt:lpstr>
      <vt:lpstr>Una oración por la salvación</vt:lpstr>
      <vt:lpstr>Convertirse en un eslabón de una cadena</vt:lpstr>
      <vt:lpstr>Algunas preguntas mas</vt:lpstr>
      <vt:lpstr>seguimiento</vt:lpstr>
      <vt:lpstr>Otras avenidas de evangelización</vt:lpstr>
      <vt:lpstr>Nunca SE RINDA</vt:lpstr>
      <vt:lpstr>Lo que puedes hacer…</vt:lpstr>
      <vt:lpstr>Lo que puedes hacer…</vt:lpstr>
      <vt:lpstr>Lo que puedes hacer…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Aprenda A Evangelizar</dc:title>
  <dc:creator>Winds Nan</dc:creator>
  <cp:lastModifiedBy>Winds Nan</cp:lastModifiedBy>
  <cp:revision>63</cp:revision>
  <cp:lastPrinted>2020-01-12T22:29:47Z</cp:lastPrinted>
  <dcterms:created xsi:type="dcterms:W3CDTF">2020-01-09T20:00:15Z</dcterms:created>
  <dcterms:modified xsi:type="dcterms:W3CDTF">2020-08-26T04:23:40Z</dcterms:modified>
</cp:coreProperties>
</file>