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031" autoAdjust="0"/>
    <p:restoredTop sz="96035" autoAdjust="0"/>
  </p:normalViewPr>
  <p:slideViewPr>
    <p:cSldViewPr snapToGrid="0" snapToObjects="1">
      <p:cViewPr varScale="1">
        <p:scale>
          <a:sx n="110" d="100"/>
          <a:sy n="110" d="100"/>
        </p:scale>
        <p:origin x="208" y="2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8/22/20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066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8/22/20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973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8/22/20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373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8/22/20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135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8/22/20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427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8/22/20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367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8/22/20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219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8/22/20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43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8/22/20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005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8/22/20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55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8/22/20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991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8/22/20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752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7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-7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1s32hihm7g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U1s32hihm7g?feature=oembed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06CE1F7-715C-47B1-8B72-9D141CEF0B8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154" b="4968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FE97A4-A4DE-C44C-BF2E-4952829EDE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72150" y="2355458"/>
            <a:ext cx="5209499" cy="1630907"/>
          </a:xfrm>
        </p:spPr>
        <p:txBody>
          <a:bodyPr>
            <a:normAutofit/>
          </a:bodyPr>
          <a:lstStyle/>
          <a:p>
            <a:r>
              <a:rPr lang="es-ES_tradnl" sz="4400" dirty="0"/>
              <a:t>¿Realmente vale la pena?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3EC67C-61AD-1C49-8F8E-64BE60826C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Una </a:t>
            </a:r>
            <a:r>
              <a:rPr lang="en-US" dirty="0" err="1">
                <a:solidFill>
                  <a:schemeClr val="tx1"/>
                </a:solidFill>
              </a:rPr>
              <a:t>Historia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acerca</a:t>
            </a:r>
            <a:r>
              <a:rPr lang="en-US" dirty="0">
                <a:solidFill>
                  <a:schemeClr val="tx1"/>
                </a:solidFill>
              </a:rPr>
              <a:t> de Juan Huss</a:t>
            </a:r>
          </a:p>
        </p:txBody>
      </p:sp>
    </p:spTree>
    <p:extLst>
      <p:ext uri="{BB962C8B-B14F-4D97-AF65-F5344CB8AC3E}">
        <p14:creationId xmlns:p14="http://schemas.microsoft.com/office/powerpoint/2010/main" val="2953479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8B6AC-2968-8640-9EBD-4089C018C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75894"/>
            <a:ext cx="10058400" cy="1160806"/>
          </a:xfrm>
        </p:spPr>
        <p:txBody>
          <a:bodyPr>
            <a:normAutofit/>
          </a:bodyPr>
          <a:lstStyle/>
          <a:p>
            <a:r>
              <a:rPr lang="en-US" sz="4800" b="1" dirty="0"/>
              <a:t>¿</a:t>
            </a:r>
            <a:r>
              <a:rPr lang="en-US" sz="4800" b="1" dirty="0" err="1"/>
              <a:t>Estamos</a:t>
            </a:r>
            <a:r>
              <a:rPr lang="en-US" sz="4800" b="1" dirty="0"/>
              <a:t> </a:t>
            </a:r>
            <a:r>
              <a:rPr lang="en-US" sz="4800" b="1" dirty="0" err="1"/>
              <a:t>haciendo</a:t>
            </a:r>
            <a:r>
              <a:rPr lang="en-US" sz="4800" b="1" dirty="0"/>
              <a:t> </a:t>
            </a:r>
            <a:r>
              <a:rPr lang="en-US" sz="4800" b="1" dirty="0" err="1"/>
              <a:t>una</a:t>
            </a:r>
            <a:r>
              <a:rPr lang="en-US" sz="4800" b="1" dirty="0"/>
              <a:t> </a:t>
            </a:r>
            <a:r>
              <a:rPr lang="en-US" sz="4800" b="1" dirty="0" err="1"/>
              <a:t>diferencia</a:t>
            </a:r>
            <a:r>
              <a:rPr lang="en-US" sz="4800" b="1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8BB92-D014-9944-8AD0-24A83F7E4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57946"/>
            <a:ext cx="11137900" cy="4035044"/>
          </a:xfrm>
        </p:spPr>
        <p:txBody>
          <a:bodyPr>
            <a:noAutofit/>
          </a:bodyPr>
          <a:lstStyle/>
          <a:p>
            <a:r>
              <a:rPr lang="es-ES" sz="3200" dirty="0"/>
              <a:t>A menudo enfrentamos ridiculez o algún tipo de persecución</a:t>
            </a:r>
            <a:endParaRPr lang="en-US" sz="3200" dirty="0"/>
          </a:p>
          <a:p>
            <a:pPr marL="788670" lvl="1" indent="-514350">
              <a:buFont typeface="+mj-lt"/>
              <a:buAutoNum type="arabicPeriod"/>
            </a:pPr>
            <a:r>
              <a:rPr lang="es-ES" sz="3200" dirty="0"/>
              <a:t>Esto solo debería confirmar la necesidad de continuar sembrando semillas de la verdad del Evangelio.</a:t>
            </a:r>
            <a:endParaRPr lang="en-US" sz="3200" dirty="0"/>
          </a:p>
          <a:p>
            <a:r>
              <a:rPr lang="en-US" sz="3200" dirty="0"/>
              <a:t>La </a:t>
            </a:r>
            <a:r>
              <a:rPr lang="en-US" sz="3200" dirty="0" err="1"/>
              <a:t>fe</a:t>
            </a:r>
            <a:r>
              <a:rPr lang="en-US" sz="3200" dirty="0"/>
              <a:t> </a:t>
            </a:r>
            <a:r>
              <a:rPr lang="en-US" sz="3200" dirty="0" err="1"/>
              <a:t>govierna</a:t>
            </a:r>
            <a:r>
              <a:rPr lang="en-US" sz="3200" dirty="0"/>
              <a:t> </a:t>
            </a:r>
            <a:r>
              <a:rPr lang="en-US" sz="3200" dirty="0" err="1"/>
              <a:t>como</a:t>
            </a:r>
            <a:r>
              <a:rPr lang="en-US" sz="3200" dirty="0"/>
              <a:t> la clave del </a:t>
            </a:r>
            <a:r>
              <a:rPr lang="en-US" sz="3200" dirty="0" err="1"/>
              <a:t>evangelio</a:t>
            </a:r>
            <a:r>
              <a:rPr lang="en-US" sz="3200" dirty="0"/>
              <a:t> </a:t>
            </a:r>
            <a:r>
              <a:rPr lang="en-US" sz="3200" dirty="0" err="1"/>
              <a:t>eficaz</a:t>
            </a:r>
            <a:r>
              <a:rPr lang="en-US" sz="3200" dirty="0"/>
              <a:t>. 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sz="3200" dirty="0"/>
              <a:t>Louie </a:t>
            </a:r>
            <a:r>
              <a:rPr lang="en-US" sz="3200" dirty="0" err="1"/>
              <a:t>Giglio</a:t>
            </a:r>
            <a:r>
              <a:rPr lang="en-US" sz="3200" dirty="0"/>
              <a:t> </a:t>
            </a:r>
            <a:r>
              <a:rPr lang="es-ES" sz="3200" dirty="0"/>
              <a:t>"La fe prospera en la incomodidad santa"</a:t>
            </a:r>
            <a:endParaRPr lang="en-US" sz="3200" dirty="0"/>
          </a:p>
          <a:p>
            <a:pPr marL="788670" lvl="1" indent="-514350">
              <a:buFont typeface="+mj-lt"/>
              <a:buAutoNum type="arabicPeriod"/>
            </a:pPr>
            <a:r>
              <a:rPr lang="en-US" sz="3200" dirty="0" err="1"/>
              <a:t>Debemos</a:t>
            </a:r>
            <a:r>
              <a:rPr lang="en-US" sz="3200" dirty="0"/>
              <a:t> </a:t>
            </a:r>
            <a:r>
              <a:rPr lang="en-US" sz="3200" dirty="0" err="1"/>
              <a:t>dar</a:t>
            </a:r>
            <a:r>
              <a:rPr lang="en-US" sz="3200" dirty="0"/>
              <a:t> </a:t>
            </a:r>
            <a:r>
              <a:rPr lang="en-US" sz="3200" dirty="0" err="1"/>
              <a:t>pasos</a:t>
            </a:r>
            <a:r>
              <a:rPr lang="en-US" sz="3200" dirty="0"/>
              <a:t> de </a:t>
            </a:r>
            <a:r>
              <a:rPr lang="en-US" sz="3200" dirty="0" err="1"/>
              <a:t>fe</a:t>
            </a:r>
            <a:r>
              <a:rPr lang="en-US" sz="3200" dirty="0"/>
              <a:t> para </a:t>
            </a:r>
            <a:r>
              <a:rPr lang="en-US" sz="3200" dirty="0" err="1"/>
              <a:t>compartir</a:t>
            </a:r>
            <a:r>
              <a:rPr lang="en-US" sz="3200" dirty="0"/>
              <a:t> </a:t>
            </a:r>
            <a:r>
              <a:rPr lang="en-US" sz="3200" dirty="0" err="1"/>
              <a:t>nuestra</a:t>
            </a:r>
            <a:r>
              <a:rPr lang="en-US" sz="3200" dirty="0"/>
              <a:t> </a:t>
            </a:r>
            <a:r>
              <a:rPr lang="en-US" sz="3200" dirty="0" err="1"/>
              <a:t>historia</a:t>
            </a:r>
            <a:r>
              <a:rPr lang="en-US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078547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8B6AC-2968-8640-9EBD-4089C018C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37794"/>
            <a:ext cx="10058400" cy="1122706"/>
          </a:xfrm>
        </p:spPr>
        <p:txBody>
          <a:bodyPr>
            <a:normAutofit/>
          </a:bodyPr>
          <a:lstStyle/>
          <a:p>
            <a:r>
              <a:rPr lang="en-US" sz="4800" b="1" dirty="0"/>
              <a:t>Un </a:t>
            </a:r>
            <a:r>
              <a:rPr lang="en-US" sz="4800" b="1" dirty="0" err="1"/>
              <a:t>varon</a:t>
            </a:r>
            <a:r>
              <a:rPr lang="en-US" sz="4800" b="1" dirty="0"/>
              <a:t> </a:t>
            </a:r>
            <a:r>
              <a:rPr lang="en-US" sz="4800" b="1" dirty="0" err="1"/>
              <a:t>llamado</a:t>
            </a:r>
            <a:r>
              <a:rPr lang="en-US" sz="4800" b="1" dirty="0"/>
              <a:t> John Huss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8BB92-D014-9944-8AD0-24A83F7E4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300" y="1671320"/>
            <a:ext cx="10502900" cy="3849624"/>
          </a:xfrm>
        </p:spPr>
        <p:txBody>
          <a:bodyPr>
            <a:noAutofit/>
          </a:bodyPr>
          <a:lstStyle/>
          <a:p>
            <a:r>
              <a:rPr lang="en-US" sz="2800" dirty="0"/>
              <a:t>Un </a:t>
            </a:r>
            <a:r>
              <a:rPr lang="en-US" sz="2800" dirty="0" err="1"/>
              <a:t>hijo</a:t>
            </a:r>
            <a:r>
              <a:rPr lang="en-US" sz="2800" dirty="0"/>
              <a:t> que </a:t>
            </a:r>
            <a:r>
              <a:rPr lang="en-US" sz="2800" dirty="0" err="1"/>
              <a:t>nacido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el </a:t>
            </a:r>
            <a:r>
              <a:rPr lang="en-US" sz="2800" dirty="0" err="1"/>
              <a:t>siglo</a:t>
            </a:r>
            <a:r>
              <a:rPr lang="en-US" sz="2800" dirty="0"/>
              <a:t> XIV de padres </a:t>
            </a:r>
            <a:r>
              <a:rPr lang="en-US" sz="2800" dirty="0" err="1"/>
              <a:t>muy</a:t>
            </a:r>
            <a:r>
              <a:rPr lang="en-US" sz="2800" dirty="0"/>
              <a:t> </a:t>
            </a:r>
            <a:r>
              <a:rPr lang="en-US" sz="2800" dirty="0" err="1"/>
              <a:t>pobres</a:t>
            </a:r>
            <a:r>
              <a:rPr lang="en-US" sz="2800" dirty="0"/>
              <a:t> </a:t>
            </a:r>
          </a:p>
          <a:p>
            <a:pPr marL="788670" lvl="1" indent="-514350">
              <a:buFont typeface="+mj-lt"/>
              <a:buAutoNum type="arabicPeriod"/>
            </a:pPr>
            <a:r>
              <a:rPr lang="es-ES" sz="2800" dirty="0"/>
              <a:t>Tuvo que abrirse camino en la escuela</a:t>
            </a:r>
            <a:r>
              <a:rPr lang="en-US" sz="2800" dirty="0"/>
              <a:t> </a:t>
            </a:r>
          </a:p>
          <a:p>
            <a:pPr marL="788670" lvl="1" indent="-514350">
              <a:buFont typeface="+mj-lt"/>
              <a:buAutoNum type="arabicPeriod"/>
            </a:pPr>
            <a:r>
              <a:rPr lang="es-ES" sz="2800" dirty="0"/>
              <a:t>Se convirtió en un líder en la iglesia que influencio a Martín Lutero</a:t>
            </a:r>
            <a:endParaRPr lang="en-US" sz="2800" dirty="0"/>
          </a:p>
          <a:p>
            <a:pPr marL="788670" lvl="1" indent="-514350">
              <a:buFont typeface="+mj-lt"/>
              <a:buAutoNum type="arabicPeriod"/>
            </a:pPr>
            <a:r>
              <a:rPr lang="es-ES" sz="2800" dirty="0"/>
              <a:t>Fue quemado en la hoguera por oponerse a la Iglesia Católica</a:t>
            </a:r>
            <a:endParaRPr lang="en-US" sz="2800" dirty="0"/>
          </a:p>
          <a:p>
            <a:pPr marL="788670" lvl="1" indent="-514350">
              <a:buFont typeface="+mj-lt"/>
              <a:buAutoNum type="arabicPeriod"/>
            </a:pPr>
            <a:r>
              <a:rPr lang="en-US" sz="2800" dirty="0" err="1"/>
              <a:t>Influenciado</a:t>
            </a:r>
            <a:r>
              <a:rPr lang="en-US" sz="2800" dirty="0"/>
              <a:t> </a:t>
            </a:r>
            <a:r>
              <a:rPr lang="en-US" sz="2800" dirty="0" err="1"/>
              <a:t>por</a:t>
            </a:r>
            <a:r>
              <a:rPr lang="en-US" sz="2800" dirty="0"/>
              <a:t> Juan Wyclif</a:t>
            </a:r>
          </a:p>
          <a:p>
            <a:pPr marL="1062990" lvl="2" indent="-514350">
              <a:buFont typeface="+mj-lt"/>
              <a:buAutoNum type="alphaLcParenR"/>
            </a:pPr>
            <a:r>
              <a:rPr lang="es-ES_tradnl" sz="2800" dirty="0"/>
              <a:t>Creyó en la autoridad, inspiración, e infalibilidad de las Escrituras</a:t>
            </a:r>
            <a:endParaRPr lang="en-US" sz="2800" dirty="0"/>
          </a:p>
          <a:p>
            <a:pPr marL="1062990" lvl="2" indent="-514350">
              <a:buFont typeface="+mj-lt"/>
              <a:buAutoNum type="alphaLcParenR"/>
            </a:pPr>
            <a:r>
              <a:rPr lang="en-US" sz="2800" dirty="0" err="1"/>
              <a:t>Solamente</a:t>
            </a:r>
            <a:r>
              <a:rPr lang="en-US" sz="2800" dirty="0"/>
              <a:t> las </a:t>
            </a:r>
            <a:r>
              <a:rPr lang="en-US" sz="2800" dirty="0" err="1"/>
              <a:t>Escrituras</a:t>
            </a:r>
            <a:r>
              <a:rPr lang="en-US" sz="2800" dirty="0"/>
              <a:t> </a:t>
            </a:r>
            <a:r>
              <a:rPr lang="en-US" sz="2800" dirty="0" err="1"/>
              <a:t>instruyeron</a:t>
            </a:r>
            <a:r>
              <a:rPr lang="en-US" sz="2800" dirty="0"/>
              <a:t> al pueblo de Dios.</a:t>
            </a:r>
          </a:p>
        </p:txBody>
      </p:sp>
    </p:spTree>
    <p:extLst>
      <p:ext uri="{BB962C8B-B14F-4D97-AF65-F5344CB8AC3E}">
        <p14:creationId xmlns:p14="http://schemas.microsoft.com/office/powerpoint/2010/main" val="1052782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8B6AC-2968-8640-9EBD-4089C018C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2094"/>
            <a:ext cx="10058400" cy="1371600"/>
          </a:xfrm>
        </p:spPr>
        <p:txBody>
          <a:bodyPr>
            <a:normAutofit/>
          </a:bodyPr>
          <a:lstStyle/>
          <a:p>
            <a:r>
              <a:rPr lang="en-US" sz="4800" b="1" dirty="0"/>
              <a:t>El </a:t>
            </a:r>
            <a:r>
              <a:rPr lang="en-US" sz="4800" b="1" dirty="0" err="1"/>
              <a:t>Concilio</a:t>
            </a:r>
            <a:r>
              <a:rPr lang="en-US" sz="4800" b="1" dirty="0"/>
              <a:t> de </a:t>
            </a:r>
            <a:r>
              <a:rPr lang="en-US" sz="4800" b="1" dirty="0" err="1"/>
              <a:t>Constanza</a:t>
            </a:r>
            <a:endParaRPr lang="en-US" sz="4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8BB92-D014-9944-8AD0-24A83F7E4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100" y="2103120"/>
            <a:ext cx="11099800" cy="3849624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err="1"/>
              <a:t>Fue</a:t>
            </a:r>
            <a:r>
              <a:rPr lang="en-US" sz="3200" dirty="0"/>
              <a:t> </a:t>
            </a:r>
            <a:r>
              <a:rPr lang="es-ES" sz="3200" dirty="0"/>
              <a:t>necesario para corregir problemas en la Iglesia Católica</a:t>
            </a:r>
            <a:endParaRPr lang="en-US" sz="3200" dirty="0"/>
          </a:p>
          <a:p>
            <a:pPr lvl="1"/>
            <a:r>
              <a:rPr lang="en-US" sz="3200" dirty="0" err="1"/>
              <a:t>Tuvo</a:t>
            </a:r>
            <a:r>
              <a:rPr lang="en-US" sz="3200" dirty="0"/>
              <a:t> </a:t>
            </a:r>
            <a:r>
              <a:rPr lang="en-US" sz="3200" dirty="0" err="1"/>
              <a:t>lugar</a:t>
            </a:r>
            <a:r>
              <a:rPr lang="en-US" sz="3200" dirty="0"/>
              <a:t> </a:t>
            </a:r>
            <a:r>
              <a:rPr lang="en-US" sz="3200" dirty="0" err="1"/>
              <a:t>en</a:t>
            </a:r>
            <a:r>
              <a:rPr lang="en-US" sz="3200" dirty="0"/>
              <a:t> </a:t>
            </a:r>
            <a:r>
              <a:rPr lang="en-US" sz="3200" dirty="0" err="1"/>
              <a:t>Constanza</a:t>
            </a:r>
            <a:r>
              <a:rPr lang="en-US" sz="3200" dirty="0"/>
              <a:t>, </a:t>
            </a:r>
            <a:r>
              <a:rPr lang="en-US" sz="3200" dirty="0" err="1"/>
              <a:t>Alemania</a:t>
            </a:r>
            <a:endParaRPr lang="en-US" sz="3200" dirty="0"/>
          </a:p>
          <a:p>
            <a:r>
              <a:rPr lang="en-US" sz="3200" dirty="0"/>
              <a:t>Huss </a:t>
            </a:r>
            <a:r>
              <a:rPr lang="en-US" sz="3200" dirty="0" err="1"/>
              <a:t>ya</a:t>
            </a:r>
            <a:r>
              <a:rPr lang="en-US" sz="3200" dirty="0"/>
              <a:t> </a:t>
            </a:r>
            <a:r>
              <a:rPr lang="en-US" sz="3200" dirty="0" err="1"/>
              <a:t>estaba</a:t>
            </a:r>
            <a:r>
              <a:rPr lang="en-US" sz="3200" dirty="0"/>
              <a:t> </a:t>
            </a:r>
            <a:r>
              <a:rPr lang="en-US" sz="3200" dirty="0" err="1"/>
              <a:t>considerado</a:t>
            </a:r>
            <a:r>
              <a:rPr lang="en-US" sz="3200" dirty="0"/>
              <a:t> </a:t>
            </a:r>
            <a:r>
              <a:rPr lang="en-US" sz="3200" dirty="0" err="1"/>
              <a:t>como</a:t>
            </a:r>
            <a:r>
              <a:rPr lang="en-US" sz="3200" dirty="0"/>
              <a:t> </a:t>
            </a:r>
            <a:r>
              <a:rPr lang="en-US" sz="3200" dirty="0" err="1"/>
              <a:t>condenando</a:t>
            </a:r>
            <a:r>
              <a:rPr lang="en-US" sz="3200" dirty="0"/>
              <a:t> y no tenia derechos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sz="3200" dirty="0" err="1"/>
              <a:t>Fue</a:t>
            </a:r>
            <a:r>
              <a:rPr lang="en-US" sz="3200" dirty="0"/>
              <a:t> </a:t>
            </a:r>
            <a:r>
              <a:rPr lang="es-ES" sz="3200" dirty="0"/>
              <a:t>Engañado para que asistiera al consejo...luego puesto en prisión</a:t>
            </a:r>
            <a:r>
              <a:rPr lang="en-US" sz="3200" dirty="0"/>
              <a:t>prison</a:t>
            </a:r>
          </a:p>
          <a:p>
            <a:pPr marL="731520" lvl="1" indent="-457200">
              <a:buFont typeface="+mj-lt"/>
              <a:buAutoNum type="arabicPeriod"/>
            </a:pPr>
            <a:r>
              <a:rPr lang="es-ES" sz="3200" dirty="0"/>
              <a:t>El Consejo decidió que John </a:t>
            </a:r>
            <a:r>
              <a:rPr lang="es-ES" sz="3200" dirty="0" err="1"/>
              <a:t>Huss</a:t>
            </a:r>
            <a:r>
              <a:rPr lang="es-ES" sz="3200" dirty="0"/>
              <a:t> debería ser quemado vivo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54206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8B6AC-2968-8640-9EBD-4089C018C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26694"/>
            <a:ext cx="10058400" cy="1371600"/>
          </a:xfrm>
        </p:spPr>
        <p:txBody>
          <a:bodyPr>
            <a:normAutofit/>
          </a:bodyPr>
          <a:lstStyle/>
          <a:p>
            <a:r>
              <a:rPr lang="en-US" sz="4800" b="1" dirty="0"/>
              <a:t>Las </a:t>
            </a:r>
            <a:r>
              <a:rPr lang="en-US" sz="4800" b="1" dirty="0" err="1"/>
              <a:t>semillas</a:t>
            </a:r>
            <a:r>
              <a:rPr lang="en-US" sz="4800" b="1" dirty="0"/>
              <a:t> de la </a:t>
            </a:r>
            <a:r>
              <a:rPr lang="en-US" sz="4800" b="1" dirty="0" err="1"/>
              <a:t>reforma</a:t>
            </a:r>
            <a:r>
              <a:rPr lang="en-US" sz="4800" b="1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8BB92-D014-9944-8AD0-24A83F7E4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03120"/>
            <a:ext cx="10858500" cy="3849624"/>
          </a:xfrm>
        </p:spPr>
        <p:txBody>
          <a:bodyPr>
            <a:normAutofit fontScale="92500"/>
          </a:bodyPr>
          <a:lstStyle/>
          <a:p>
            <a:r>
              <a:rPr lang="es-ES" sz="3200" dirty="0"/>
              <a:t>Las enseñanzas de John </a:t>
            </a:r>
            <a:r>
              <a:rPr lang="es-ES" sz="3200" dirty="0" err="1"/>
              <a:t>Huss</a:t>
            </a:r>
            <a:r>
              <a:rPr lang="es-ES" sz="3200" dirty="0"/>
              <a:t> influyeron a Martin Lutero y a la Iglesia Hermanos Unidos </a:t>
            </a:r>
            <a:endParaRPr lang="en-US" sz="3200" dirty="0"/>
          </a:p>
          <a:p>
            <a:r>
              <a:rPr lang="es-ES" sz="3200" dirty="0"/>
              <a:t>Los Hermanos Unidos se convirtieron en la iglesia de Moravia, que influyó en John Wesley y a la Iglesia Metodista.</a:t>
            </a:r>
            <a:endParaRPr lang="en-US" sz="3200" dirty="0"/>
          </a:p>
          <a:p>
            <a:r>
              <a:rPr lang="en-US" sz="3200" dirty="0"/>
              <a:t>T</a:t>
            </a:r>
            <a:r>
              <a:rPr lang="es-ES" sz="3200" dirty="0" err="1"/>
              <a:t>odo</a:t>
            </a:r>
            <a:r>
              <a:rPr lang="es-ES" sz="3200" dirty="0"/>
              <a:t> esto influyó en el enfoque del movimiento pentecostal referente a la santidad y el bautismo en el Espíritu Santo.</a:t>
            </a:r>
            <a:endParaRPr lang="en-US" sz="3200" dirty="0"/>
          </a:p>
          <a:p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3226373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8B6AC-2968-8640-9EBD-4089C018C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88594"/>
            <a:ext cx="10058400" cy="1084606"/>
          </a:xfrm>
        </p:spPr>
        <p:txBody>
          <a:bodyPr>
            <a:normAutofit/>
          </a:bodyPr>
          <a:lstStyle/>
          <a:p>
            <a:r>
              <a:rPr lang="en-US" sz="4800" b="1" dirty="0"/>
              <a:t>¿Valió la </a:t>
            </a:r>
            <a:r>
              <a:rPr lang="en-US" sz="4800" b="1" dirty="0" err="1"/>
              <a:t>pena</a:t>
            </a:r>
            <a:r>
              <a:rPr lang="en-US" sz="4800" b="1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8BB92-D014-9944-8AD0-24A83F7E4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480820"/>
            <a:ext cx="10718800" cy="3849624"/>
          </a:xfrm>
        </p:spPr>
        <p:txBody>
          <a:bodyPr>
            <a:noAutofit/>
          </a:bodyPr>
          <a:lstStyle/>
          <a:p>
            <a:r>
              <a:rPr lang="es-ES" sz="2800" dirty="0"/>
              <a:t>¿Valió la pena que alguien le diera al padre de Juan </a:t>
            </a:r>
            <a:r>
              <a:rPr lang="es-ES" sz="2800" dirty="0" err="1"/>
              <a:t>Huss</a:t>
            </a:r>
            <a:r>
              <a:rPr lang="es-ES" sz="2800" dirty="0"/>
              <a:t> un folleto sobre Dios que hiciera que un niño siguiera a Cristo?</a:t>
            </a:r>
            <a:endParaRPr lang="en-US" sz="2800" dirty="0"/>
          </a:p>
          <a:p>
            <a:r>
              <a:rPr lang="es-ES" sz="2800" dirty="0"/>
              <a:t>¿Valió la pena que Juan </a:t>
            </a:r>
            <a:r>
              <a:rPr lang="es-ES" sz="2800" dirty="0" err="1"/>
              <a:t>Huss</a:t>
            </a:r>
            <a:r>
              <a:rPr lang="es-ES" sz="2800" dirty="0"/>
              <a:t> muriera como mártir por su fe?</a:t>
            </a:r>
            <a:endParaRPr lang="en-US" sz="2800" dirty="0"/>
          </a:p>
          <a:p>
            <a:pPr marL="731520" lvl="1" indent="-457200">
              <a:buFont typeface="+mj-lt"/>
              <a:buAutoNum type="arabicPeriod"/>
            </a:pPr>
            <a:r>
              <a:rPr lang="es-ES" sz="2800" dirty="0"/>
              <a:t>¡Todavía estamos hablando de Juan </a:t>
            </a:r>
            <a:r>
              <a:rPr lang="es-ES" sz="2800" dirty="0" err="1"/>
              <a:t>Huss</a:t>
            </a:r>
            <a:r>
              <a:rPr lang="es-ES" sz="2800" dirty="0"/>
              <a:t> hoy!</a:t>
            </a:r>
            <a:endParaRPr lang="en-US" sz="2800" dirty="0"/>
          </a:p>
          <a:p>
            <a:r>
              <a:rPr lang="es-ES" sz="2800" dirty="0"/>
              <a:t>¿Por qué le contamos a otros acerca de Jesucristo?</a:t>
            </a:r>
            <a:endParaRPr lang="en-US" sz="2800" dirty="0"/>
          </a:p>
          <a:p>
            <a:pPr lvl="1"/>
            <a:r>
              <a:rPr lang="en-US" sz="2800" dirty="0" err="1"/>
              <a:t>Discusi</a:t>
            </a:r>
            <a:r>
              <a:rPr lang="es-ES" sz="2800" dirty="0" err="1"/>
              <a:t>ón</a:t>
            </a:r>
            <a:endParaRPr lang="en-US" sz="2800" dirty="0"/>
          </a:p>
          <a:p>
            <a:r>
              <a:rPr lang="es-ES" sz="2800" dirty="0"/>
              <a:t>¿Te alegra que alguien te haya hablado de Jesucristo?</a:t>
            </a:r>
            <a:r>
              <a:rPr lang="en-US" sz="2800" dirty="0"/>
              <a:t> </a:t>
            </a:r>
          </a:p>
          <a:p>
            <a:r>
              <a:rPr lang="en-US" sz="2800" dirty="0"/>
              <a:t>¿</a:t>
            </a:r>
            <a:r>
              <a:rPr lang="en-US" sz="2800" dirty="0" err="1"/>
              <a:t>Jesucristo</a:t>
            </a:r>
            <a:r>
              <a:rPr lang="en-US" sz="2800" dirty="0"/>
              <a:t> </a:t>
            </a:r>
            <a:r>
              <a:rPr lang="en-US" sz="2800" dirty="0" err="1"/>
              <a:t>realmente</a:t>
            </a:r>
            <a:r>
              <a:rPr lang="en-US" sz="2800" dirty="0"/>
              <a:t> </a:t>
            </a:r>
            <a:r>
              <a:rPr lang="en-US" sz="2800" dirty="0" err="1"/>
              <a:t>cambió</a:t>
            </a:r>
            <a:r>
              <a:rPr lang="en-US" sz="2800" dirty="0"/>
              <a:t> </a:t>
            </a:r>
            <a:r>
              <a:rPr lang="en-US" sz="2800" dirty="0" err="1"/>
              <a:t>tu</a:t>
            </a:r>
            <a:r>
              <a:rPr lang="en-US" sz="2800" dirty="0"/>
              <a:t> </a:t>
            </a:r>
            <a:r>
              <a:rPr lang="en-US" sz="2800" dirty="0" err="1"/>
              <a:t>vida</a:t>
            </a:r>
            <a:r>
              <a:rPr lang="en-US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69912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8B6AC-2968-8640-9EBD-4089C018C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148106"/>
          </a:xfrm>
        </p:spPr>
        <p:txBody>
          <a:bodyPr/>
          <a:lstStyle/>
          <a:p>
            <a:pPr algn="ctr"/>
            <a:r>
              <a:rPr lang="es-ES" b="1" dirty="0"/>
              <a:t>¡Deja que tu luz brille!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8BB92-D014-9944-8AD0-24A83F7E4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411228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US" sz="2500" dirty="0">
              <a:hlinkClick r:id="rId3"/>
            </a:endParaRPr>
          </a:p>
          <a:p>
            <a:pPr marL="0" indent="0" algn="ctr">
              <a:buNone/>
            </a:pPr>
            <a:endParaRPr lang="en-US" sz="2500" dirty="0">
              <a:hlinkClick r:id="rId3"/>
            </a:endParaRPr>
          </a:p>
          <a:p>
            <a:pPr marL="0" indent="0" algn="ctr">
              <a:buNone/>
            </a:pPr>
            <a:endParaRPr lang="en-US" sz="2500" dirty="0">
              <a:hlinkClick r:id="rId3"/>
            </a:endParaRPr>
          </a:p>
          <a:p>
            <a:pPr marL="0" indent="0" algn="ctr">
              <a:buNone/>
            </a:pPr>
            <a:endParaRPr lang="en-US" sz="2500" dirty="0">
              <a:hlinkClick r:id="rId3"/>
            </a:endParaRPr>
          </a:p>
          <a:p>
            <a:pPr marL="0" indent="0" algn="ctr">
              <a:buNone/>
            </a:pPr>
            <a:endParaRPr lang="en-US" sz="2500" dirty="0">
              <a:hlinkClick r:id="rId3"/>
            </a:endParaRPr>
          </a:p>
          <a:p>
            <a:pPr marL="0" indent="0" algn="ctr">
              <a:buNone/>
            </a:pPr>
            <a:endParaRPr lang="en-US" sz="2500" dirty="0">
              <a:hlinkClick r:id="rId3"/>
            </a:endParaRPr>
          </a:p>
          <a:p>
            <a:pPr marL="0" indent="0" algn="ctr">
              <a:buNone/>
            </a:pPr>
            <a:endParaRPr lang="en-US" sz="2500" dirty="0">
              <a:hlinkClick r:id="rId3"/>
            </a:endParaRPr>
          </a:p>
          <a:p>
            <a:pPr marL="0" indent="0" algn="ctr">
              <a:buNone/>
            </a:pPr>
            <a:r>
              <a:rPr lang="en-US" sz="2500" dirty="0">
                <a:hlinkClick r:id="rId3"/>
              </a:rPr>
              <a:t>https://www.youtube.com/watch?v=U1s32hihm7g</a:t>
            </a:r>
            <a:endParaRPr lang="en-US" sz="2500" dirty="0"/>
          </a:p>
          <a:p>
            <a:pPr marL="0" indent="0">
              <a:buNone/>
            </a:pPr>
            <a:endParaRPr lang="en-US" sz="2500" dirty="0"/>
          </a:p>
          <a:p>
            <a:endParaRPr lang="en-US" sz="2500" dirty="0"/>
          </a:p>
          <a:p>
            <a:endParaRPr lang="en-US" sz="2300" dirty="0"/>
          </a:p>
          <a:p>
            <a:endParaRPr lang="en-US" sz="2300" dirty="0"/>
          </a:p>
        </p:txBody>
      </p:sp>
      <p:pic>
        <p:nvPicPr>
          <p:cNvPr id="4" name="Online Media 3" descr="Alza tu vela">
            <a:hlinkClick r:id="" action="ppaction://media"/>
            <a:extLst>
              <a:ext uri="{FF2B5EF4-FFF2-40B4-BE49-F238E27FC236}">
                <a16:creationId xmlns:a16="http://schemas.microsoft.com/office/drawing/2014/main" id="{EB460ADC-AC63-8C48-B916-38EE645466F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527719" y="1596900"/>
            <a:ext cx="5136562" cy="3849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366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RegularSeed_2SEEDS">
      <a:dk1>
        <a:srgbClr val="000000"/>
      </a:dk1>
      <a:lt1>
        <a:srgbClr val="FFFFFF"/>
      </a:lt1>
      <a:dk2>
        <a:srgbClr val="243D41"/>
      </a:dk2>
      <a:lt2>
        <a:srgbClr val="E6E8EB"/>
      </a:lt2>
      <a:accent1>
        <a:srgbClr val="C3644D"/>
      </a:accent1>
      <a:accent2>
        <a:srgbClr val="B1833B"/>
      </a:accent2>
      <a:accent3>
        <a:srgbClr val="A3A541"/>
      </a:accent3>
      <a:accent4>
        <a:srgbClr val="3BB1AB"/>
      </a:accent4>
      <a:accent5>
        <a:srgbClr val="4D98C3"/>
      </a:accent5>
      <a:accent6>
        <a:srgbClr val="4A62B7"/>
      </a:accent6>
      <a:hlink>
        <a:srgbClr val="5883C7"/>
      </a:hlink>
      <a:folHlink>
        <a:srgbClr val="848484"/>
      </a:folHlink>
    </a:clrScheme>
    <a:fontScheme name="Savon">
      <a:majorFont>
        <a:latin typeface="Avenir Next LT Pro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venir Next LT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369</Words>
  <Application>Microsoft Macintosh PowerPoint</Application>
  <PresentationFormat>Widescreen</PresentationFormat>
  <Paragraphs>45</Paragraphs>
  <Slides>7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Avenir Next LT Pro</vt:lpstr>
      <vt:lpstr>Avenir Next LT Pro Light</vt:lpstr>
      <vt:lpstr>Garamond</vt:lpstr>
      <vt:lpstr>SavonVTI</vt:lpstr>
      <vt:lpstr>¿Realmente vale la pena?</vt:lpstr>
      <vt:lpstr>¿Estamos haciendo una diferencia?</vt:lpstr>
      <vt:lpstr>Un varon llamado John Huss</vt:lpstr>
      <vt:lpstr>El Concilio de Constanza</vt:lpstr>
      <vt:lpstr>Las semillas de la reforma </vt:lpstr>
      <vt:lpstr>¿Valió la pena?</vt:lpstr>
      <vt:lpstr>¡Deja que tu luz brille!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It Really Worth It?</dc:title>
  <dc:creator>Winds Nan</dc:creator>
  <cp:lastModifiedBy>Winds Nan</cp:lastModifiedBy>
  <cp:revision>34</cp:revision>
  <dcterms:created xsi:type="dcterms:W3CDTF">2019-12-23T18:34:15Z</dcterms:created>
  <dcterms:modified xsi:type="dcterms:W3CDTF">2020-08-22T22:48:00Z</dcterms:modified>
</cp:coreProperties>
</file>